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5" r:id="rId8"/>
    <p:sldId id="264" r:id="rId9"/>
  </p:sldIdLst>
  <p:sldSz cx="18288000" cy="10287000"/>
  <p:notesSz cx="6858000" cy="9144000"/>
  <p:embeddedFontLst>
    <p:embeddedFont>
      <p:font typeface="Helvetica World" panose="020B0604020202020204" charset="-128"/>
      <p:regular r:id="rId10"/>
    </p:embeddedFont>
    <p:embeddedFont>
      <p:font typeface="Helvetica World Bold" panose="020B0604020202020204" charset="-128"/>
      <p:regular r:id="rId11"/>
    </p:embeddedFont>
    <p:embeddedFont>
      <p:font typeface="Sensei" panose="020B0604020202020204" charset="0"/>
      <p:regular r:id="rId12"/>
    </p:embeddedFont>
    <p:embeddedFont>
      <p:font typeface="TT Trailers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CBE1"/>
    <a:srgbClr val="BC8EDE"/>
    <a:srgbClr val="732F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14" autoAdjust="0"/>
    <p:restoredTop sz="94622" autoAdjust="0"/>
  </p:normalViewPr>
  <p:slideViewPr>
    <p:cSldViewPr>
      <p:cViewPr varScale="1">
        <p:scale>
          <a:sx n="73" d="100"/>
          <a:sy n="73" d="100"/>
        </p:scale>
        <p:origin x="72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image" Target="../media/image32.svg"/><Relationship Id="rId26" Type="http://schemas.openxmlformats.org/officeDocument/2006/relationships/image" Target="../media/image40.svg"/><Relationship Id="rId21" Type="http://schemas.openxmlformats.org/officeDocument/2006/relationships/image" Target="../media/image35.png"/><Relationship Id="rId34" Type="http://schemas.openxmlformats.org/officeDocument/2006/relationships/image" Target="../media/image48.sv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33" Type="http://schemas.openxmlformats.org/officeDocument/2006/relationships/image" Target="../media/image47.png"/><Relationship Id="rId2" Type="http://schemas.openxmlformats.org/officeDocument/2006/relationships/image" Target="../media/image17.png"/><Relationship Id="rId16" Type="http://schemas.openxmlformats.org/officeDocument/2006/relationships/image" Target="../media/image30.svg"/><Relationship Id="rId20" Type="http://schemas.openxmlformats.org/officeDocument/2006/relationships/image" Target="../media/image34.sv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24" Type="http://schemas.openxmlformats.org/officeDocument/2006/relationships/image" Target="../media/image38.svg"/><Relationship Id="rId32" Type="http://schemas.openxmlformats.org/officeDocument/2006/relationships/image" Target="../media/image46.svg"/><Relationship Id="rId37" Type="http://schemas.openxmlformats.org/officeDocument/2006/relationships/image" Target="../media/image51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28" Type="http://schemas.openxmlformats.org/officeDocument/2006/relationships/image" Target="../media/image42.svg"/><Relationship Id="rId36" Type="http://schemas.openxmlformats.org/officeDocument/2006/relationships/image" Target="../media/image50.png"/><Relationship Id="rId10" Type="http://schemas.openxmlformats.org/officeDocument/2006/relationships/image" Target="../media/image24.svg"/><Relationship Id="rId19" Type="http://schemas.openxmlformats.org/officeDocument/2006/relationships/image" Target="../media/image33.png"/><Relationship Id="rId31" Type="http://schemas.openxmlformats.org/officeDocument/2006/relationships/image" Target="../media/image45.png"/><Relationship Id="rId4" Type="http://schemas.openxmlformats.org/officeDocument/2006/relationships/image" Target="../media/image9.png"/><Relationship Id="rId9" Type="http://schemas.openxmlformats.org/officeDocument/2006/relationships/image" Target="../media/image23.png"/><Relationship Id="rId14" Type="http://schemas.openxmlformats.org/officeDocument/2006/relationships/image" Target="../media/image28.svg"/><Relationship Id="rId22" Type="http://schemas.openxmlformats.org/officeDocument/2006/relationships/image" Target="../media/image36.svg"/><Relationship Id="rId27" Type="http://schemas.openxmlformats.org/officeDocument/2006/relationships/image" Target="../media/image41.png"/><Relationship Id="rId30" Type="http://schemas.openxmlformats.org/officeDocument/2006/relationships/image" Target="../media/image44.svg"/><Relationship Id="rId35" Type="http://schemas.openxmlformats.org/officeDocument/2006/relationships/image" Target="../media/image49.png"/><Relationship Id="rId8" Type="http://schemas.openxmlformats.org/officeDocument/2006/relationships/image" Target="../media/image22.svg"/><Relationship Id="rId3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26" Type="http://schemas.openxmlformats.org/officeDocument/2006/relationships/image" Target="../media/image74.svg"/><Relationship Id="rId3" Type="http://schemas.openxmlformats.org/officeDocument/2006/relationships/image" Target="../media/image18.png"/><Relationship Id="rId21" Type="http://schemas.openxmlformats.org/officeDocument/2006/relationships/image" Target="../media/image69.png"/><Relationship Id="rId7" Type="http://schemas.openxmlformats.org/officeDocument/2006/relationships/image" Target="../media/image55.png"/><Relationship Id="rId12" Type="http://schemas.openxmlformats.org/officeDocument/2006/relationships/image" Target="../media/image60.svg"/><Relationship Id="rId17" Type="http://schemas.openxmlformats.org/officeDocument/2006/relationships/image" Target="../media/image65.svg"/><Relationship Id="rId25" Type="http://schemas.openxmlformats.org/officeDocument/2006/relationships/image" Target="../media/image73.png"/><Relationship Id="rId2" Type="http://schemas.openxmlformats.org/officeDocument/2006/relationships/image" Target="../media/image17.png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29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11" Type="http://schemas.openxmlformats.org/officeDocument/2006/relationships/image" Target="../media/image59.png"/><Relationship Id="rId24" Type="http://schemas.openxmlformats.org/officeDocument/2006/relationships/image" Target="../media/image72.sv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28" Type="http://schemas.openxmlformats.org/officeDocument/2006/relationships/image" Target="../media/image76.svg"/><Relationship Id="rId10" Type="http://schemas.openxmlformats.org/officeDocument/2006/relationships/image" Target="../media/image58.svg"/><Relationship Id="rId19" Type="http://schemas.openxmlformats.org/officeDocument/2006/relationships/image" Target="../media/image67.svg"/><Relationship Id="rId4" Type="http://schemas.openxmlformats.org/officeDocument/2006/relationships/image" Target="../media/image9.png"/><Relationship Id="rId9" Type="http://schemas.openxmlformats.org/officeDocument/2006/relationships/image" Target="../media/image57.png"/><Relationship Id="rId14" Type="http://schemas.openxmlformats.org/officeDocument/2006/relationships/image" Target="../media/image62.svg"/><Relationship Id="rId22" Type="http://schemas.openxmlformats.org/officeDocument/2006/relationships/image" Target="../media/image70.svg"/><Relationship Id="rId27" Type="http://schemas.openxmlformats.org/officeDocument/2006/relationships/image" Target="../media/image75.png"/><Relationship Id="rId30" Type="http://schemas.openxmlformats.org/officeDocument/2006/relationships/image" Target="../media/image7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18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8.png"/><Relationship Id="rId10" Type="http://schemas.openxmlformats.org/officeDocument/2006/relationships/image" Target="../media/image84.png"/><Relationship Id="rId4" Type="http://schemas.openxmlformats.org/officeDocument/2006/relationships/image" Target="../media/image9.png"/><Relationship Id="rId9" Type="http://schemas.openxmlformats.org/officeDocument/2006/relationships/image" Target="../media/image83.png"/><Relationship Id="rId14" Type="http://schemas.openxmlformats.org/officeDocument/2006/relationships/hyperlink" Target="https://drive.google.com/file/d/1brx9uXyKqk0YyI17P__T2QfQilTbd5R0/view?usp=sharing" TargetMode="Externa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8.svg"/><Relationship Id="rId18" Type="http://schemas.openxmlformats.org/officeDocument/2006/relationships/image" Target="../media/image102.svg"/><Relationship Id="rId26" Type="http://schemas.openxmlformats.org/officeDocument/2006/relationships/image" Target="../media/image110.svg"/><Relationship Id="rId21" Type="http://schemas.openxmlformats.org/officeDocument/2006/relationships/image" Target="../media/image105.png"/><Relationship Id="rId34" Type="http://schemas.openxmlformats.org/officeDocument/2006/relationships/image" Target="../media/image118.svg"/><Relationship Id="rId7" Type="http://schemas.openxmlformats.org/officeDocument/2006/relationships/image" Target="../media/image92.svg"/><Relationship Id="rId12" Type="http://schemas.openxmlformats.org/officeDocument/2006/relationships/image" Target="../media/image97.png"/><Relationship Id="rId17" Type="http://schemas.openxmlformats.org/officeDocument/2006/relationships/image" Target="../media/image101.png"/><Relationship Id="rId25" Type="http://schemas.openxmlformats.org/officeDocument/2006/relationships/image" Target="../media/image109.png"/><Relationship Id="rId33" Type="http://schemas.openxmlformats.org/officeDocument/2006/relationships/image" Target="../media/image117.png"/><Relationship Id="rId38" Type="http://schemas.openxmlformats.org/officeDocument/2006/relationships/image" Target="../media/image122.svg"/><Relationship Id="rId2" Type="http://schemas.openxmlformats.org/officeDocument/2006/relationships/image" Target="../media/image4.png"/><Relationship Id="rId16" Type="http://schemas.openxmlformats.org/officeDocument/2006/relationships/image" Target="../media/image100.svg"/><Relationship Id="rId20" Type="http://schemas.openxmlformats.org/officeDocument/2006/relationships/image" Target="../media/image104.svg"/><Relationship Id="rId29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11" Type="http://schemas.openxmlformats.org/officeDocument/2006/relationships/image" Target="../media/image96.svg"/><Relationship Id="rId24" Type="http://schemas.openxmlformats.org/officeDocument/2006/relationships/image" Target="../media/image108.svg"/><Relationship Id="rId32" Type="http://schemas.openxmlformats.org/officeDocument/2006/relationships/image" Target="../media/image116.svg"/><Relationship Id="rId37" Type="http://schemas.openxmlformats.org/officeDocument/2006/relationships/image" Target="../media/image121.png"/><Relationship Id="rId5" Type="http://schemas.openxmlformats.org/officeDocument/2006/relationships/image" Target="../media/image90.svg"/><Relationship Id="rId15" Type="http://schemas.openxmlformats.org/officeDocument/2006/relationships/image" Target="../media/image99.png"/><Relationship Id="rId23" Type="http://schemas.openxmlformats.org/officeDocument/2006/relationships/image" Target="../media/image107.png"/><Relationship Id="rId28" Type="http://schemas.openxmlformats.org/officeDocument/2006/relationships/image" Target="../media/image112.svg"/><Relationship Id="rId36" Type="http://schemas.openxmlformats.org/officeDocument/2006/relationships/image" Target="../media/image120.svg"/><Relationship Id="rId10" Type="http://schemas.openxmlformats.org/officeDocument/2006/relationships/image" Target="../media/image95.png"/><Relationship Id="rId19" Type="http://schemas.openxmlformats.org/officeDocument/2006/relationships/image" Target="../media/image103.png"/><Relationship Id="rId31" Type="http://schemas.openxmlformats.org/officeDocument/2006/relationships/image" Target="../media/image115.png"/><Relationship Id="rId4" Type="http://schemas.openxmlformats.org/officeDocument/2006/relationships/image" Target="../media/image89.png"/><Relationship Id="rId9" Type="http://schemas.openxmlformats.org/officeDocument/2006/relationships/image" Target="../media/image94.svg"/><Relationship Id="rId14" Type="http://schemas.openxmlformats.org/officeDocument/2006/relationships/image" Target="../media/image9.png"/><Relationship Id="rId22" Type="http://schemas.openxmlformats.org/officeDocument/2006/relationships/image" Target="../media/image106.svg"/><Relationship Id="rId27" Type="http://schemas.openxmlformats.org/officeDocument/2006/relationships/image" Target="../media/image111.png"/><Relationship Id="rId30" Type="http://schemas.openxmlformats.org/officeDocument/2006/relationships/image" Target="../media/image114.svg"/><Relationship Id="rId35" Type="http://schemas.openxmlformats.org/officeDocument/2006/relationships/image" Target="../media/image119.png"/><Relationship Id="rId8" Type="http://schemas.openxmlformats.org/officeDocument/2006/relationships/image" Target="../media/image93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91889" y="5867555"/>
            <a:ext cx="12757331" cy="12522201"/>
          </a:xfrm>
          <a:custGeom>
            <a:avLst/>
            <a:gdLst/>
            <a:ahLst/>
            <a:cxnLst/>
            <a:rect l="l" t="t" r="r" b="b"/>
            <a:pathLst>
              <a:path w="12757331" h="12522201">
                <a:moveTo>
                  <a:pt x="0" y="0"/>
                </a:moveTo>
                <a:lnTo>
                  <a:pt x="12757331" y="0"/>
                </a:lnTo>
                <a:lnTo>
                  <a:pt x="12757331" y="12522201"/>
                </a:lnTo>
                <a:lnTo>
                  <a:pt x="0" y="12522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60" r="-1360" b="-465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918531" y="-1704805"/>
            <a:ext cx="4327521" cy="4333156"/>
          </a:xfrm>
          <a:custGeom>
            <a:avLst/>
            <a:gdLst/>
            <a:ahLst/>
            <a:cxnLst/>
            <a:rect l="l" t="t" r="r" b="b"/>
            <a:pathLst>
              <a:path w="4327521" h="4333156">
                <a:moveTo>
                  <a:pt x="0" y="0"/>
                </a:moveTo>
                <a:lnTo>
                  <a:pt x="4327521" y="0"/>
                </a:lnTo>
                <a:lnTo>
                  <a:pt x="4327521" y="4333155"/>
                </a:lnTo>
                <a:lnTo>
                  <a:pt x="0" y="43331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92304" y="-715863"/>
            <a:ext cx="1299836" cy="1305996"/>
          </a:xfrm>
          <a:custGeom>
            <a:avLst/>
            <a:gdLst/>
            <a:ahLst/>
            <a:cxnLst/>
            <a:rect l="l" t="t" r="r" b="b"/>
            <a:pathLst>
              <a:path w="1299836" h="1305996">
                <a:moveTo>
                  <a:pt x="0" y="0"/>
                </a:moveTo>
                <a:lnTo>
                  <a:pt x="1299836" y="0"/>
                </a:lnTo>
                <a:lnTo>
                  <a:pt x="1299836" y="1305996"/>
                </a:lnTo>
                <a:lnTo>
                  <a:pt x="0" y="13059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86180" y="2628350"/>
            <a:ext cx="2826586" cy="5625046"/>
          </a:xfrm>
          <a:custGeom>
            <a:avLst/>
            <a:gdLst/>
            <a:ahLst/>
            <a:cxnLst/>
            <a:rect l="l" t="t" r="r" b="b"/>
            <a:pathLst>
              <a:path w="2826586" h="5625046">
                <a:moveTo>
                  <a:pt x="0" y="0"/>
                </a:moveTo>
                <a:lnTo>
                  <a:pt x="2826585" y="0"/>
                </a:lnTo>
                <a:lnTo>
                  <a:pt x="2826585" y="5625047"/>
                </a:lnTo>
                <a:lnTo>
                  <a:pt x="0" y="56250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750414" y="8079558"/>
            <a:ext cx="5310236" cy="5317151"/>
          </a:xfrm>
          <a:custGeom>
            <a:avLst/>
            <a:gdLst/>
            <a:ahLst/>
            <a:cxnLst/>
            <a:rect l="l" t="t" r="r" b="b"/>
            <a:pathLst>
              <a:path w="5310236" h="5317151">
                <a:moveTo>
                  <a:pt x="0" y="0"/>
                </a:moveTo>
                <a:lnTo>
                  <a:pt x="5310236" y="0"/>
                </a:lnTo>
                <a:lnTo>
                  <a:pt x="5310236" y="5317150"/>
                </a:lnTo>
                <a:lnTo>
                  <a:pt x="0" y="53171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457962" y="9002654"/>
            <a:ext cx="1128516" cy="1128516"/>
          </a:xfrm>
          <a:custGeom>
            <a:avLst/>
            <a:gdLst/>
            <a:ahLst/>
            <a:cxnLst/>
            <a:rect l="l" t="t" r="r" b="b"/>
            <a:pathLst>
              <a:path w="1128516" h="1128516">
                <a:moveTo>
                  <a:pt x="0" y="0"/>
                </a:moveTo>
                <a:lnTo>
                  <a:pt x="1128515" y="0"/>
                </a:lnTo>
                <a:lnTo>
                  <a:pt x="1128515" y="1128516"/>
                </a:lnTo>
                <a:lnTo>
                  <a:pt x="0" y="11285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5286593" y="935831"/>
            <a:ext cx="10376057" cy="3113416"/>
            <a:chOff x="0" y="-123825"/>
            <a:chExt cx="13834742" cy="4151222"/>
          </a:xfrm>
        </p:grpSpPr>
        <p:sp>
          <p:nvSpPr>
            <p:cNvPr id="9" name="TextBox 9"/>
            <p:cNvSpPr txBox="1"/>
            <p:nvPr/>
          </p:nvSpPr>
          <p:spPr>
            <a:xfrm>
              <a:off x="0" y="736261"/>
              <a:ext cx="13834742" cy="2366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5254"/>
                </a:lnSpc>
                <a:spcBef>
                  <a:spcPct val="0"/>
                </a:spcBef>
              </a:pPr>
              <a:r>
                <a:rPr lang="en-US" sz="10896" b="1" dirty="0">
                  <a:solidFill>
                    <a:srgbClr val="51167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HEALTHCARE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3361" y="2865541"/>
              <a:ext cx="13746815" cy="11618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547"/>
                </a:lnSpc>
                <a:spcBef>
                  <a:spcPct val="0"/>
                </a:spcBef>
              </a:pPr>
              <a:r>
                <a:rPr lang="en-US" sz="539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COORDINATION PLATFORM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3361" y="-123825"/>
              <a:ext cx="11784975" cy="1362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31"/>
                </a:lnSpc>
                <a:spcBef>
                  <a:spcPct val="0"/>
                </a:spcBef>
              </a:pPr>
              <a:r>
                <a:rPr lang="en-US" sz="6308" b="1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INTEGRATED</a:t>
              </a:r>
            </a:p>
          </p:txBody>
        </p:sp>
        <p:sp>
          <p:nvSpPr>
            <p:cNvPr id="12" name="Freeform 12"/>
            <p:cNvSpPr/>
            <p:nvPr/>
          </p:nvSpPr>
          <p:spPr>
            <a:xfrm>
              <a:off x="7247517" y="0"/>
              <a:ext cx="1249566" cy="1057241"/>
            </a:xfrm>
            <a:custGeom>
              <a:avLst/>
              <a:gdLst/>
              <a:ahLst/>
              <a:cxnLst/>
              <a:rect l="l" t="t" r="r" b="b"/>
              <a:pathLst>
                <a:path w="1249566" h="1057241">
                  <a:moveTo>
                    <a:pt x="0" y="0"/>
                  </a:moveTo>
                  <a:lnTo>
                    <a:pt x="1249566" y="0"/>
                  </a:lnTo>
                  <a:lnTo>
                    <a:pt x="1249566" y="1057241"/>
                  </a:lnTo>
                  <a:lnTo>
                    <a:pt x="0" y="10572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1774616" y="7138496"/>
            <a:ext cx="3449128" cy="705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5"/>
              </a:lnSpc>
              <a:spcBef>
                <a:spcPct val="0"/>
              </a:spcBef>
            </a:pPr>
            <a:r>
              <a:rPr lang="en-US" sz="4500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TEAM NAME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543240" y="8745294"/>
            <a:ext cx="5054629" cy="1064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5"/>
              </a:lnSpc>
            </a:pPr>
            <a:r>
              <a:rPr lang="en-US" sz="3500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COLLEGE NAME, CITY, </a:t>
            </a:r>
          </a:p>
          <a:p>
            <a:pPr algn="l">
              <a:lnSpc>
                <a:spcPts val="3885"/>
              </a:lnSpc>
              <a:spcBef>
                <a:spcPct val="0"/>
              </a:spcBef>
            </a:pPr>
            <a:r>
              <a:rPr lang="en-US" sz="3500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STATE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345025" y="191572"/>
            <a:ext cx="727759" cy="1449258"/>
          </a:xfrm>
          <a:custGeom>
            <a:avLst/>
            <a:gdLst/>
            <a:ahLst/>
            <a:cxnLst/>
            <a:rect l="l" t="t" r="r" b="b"/>
            <a:pathLst>
              <a:path w="727759" h="1449258">
                <a:moveTo>
                  <a:pt x="0" y="0"/>
                </a:moveTo>
                <a:lnTo>
                  <a:pt x="727759" y="0"/>
                </a:lnTo>
                <a:lnTo>
                  <a:pt x="727759" y="1449258"/>
                </a:lnTo>
                <a:lnTo>
                  <a:pt x="0" y="14492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7330A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28575"/>
              <a:ext cx="4816593" cy="2423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74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562394" y="8748490"/>
            <a:ext cx="1025836" cy="1019619"/>
          </a:xfrm>
          <a:custGeom>
            <a:avLst/>
            <a:gdLst/>
            <a:ahLst/>
            <a:cxnLst/>
            <a:rect l="l" t="t" r="r" b="b"/>
            <a:pathLst>
              <a:path w="1025836" h="1019619">
                <a:moveTo>
                  <a:pt x="0" y="0"/>
                </a:moveTo>
                <a:lnTo>
                  <a:pt x="1025836" y="0"/>
                </a:lnTo>
                <a:lnTo>
                  <a:pt x="1025836" y="1019620"/>
                </a:lnTo>
                <a:lnTo>
                  <a:pt x="0" y="10196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210755" y="-2467003"/>
            <a:ext cx="5310236" cy="5317151"/>
          </a:xfrm>
          <a:custGeom>
            <a:avLst/>
            <a:gdLst/>
            <a:ahLst/>
            <a:cxnLst/>
            <a:rect l="l" t="t" r="r" b="b"/>
            <a:pathLst>
              <a:path w="5310236" h="5317151">
                <a:moveTo>
                  <a:pt x="0" y="0"/>
                </a:moveTo>
                <a:lnTo>
                  <a:pt x="5310236" y="0"/>
                </a:lnTo>
                <a:lnTo>
                  <a:pt x="5310236" y="5317151"/>
                </a:lnTo>
                <a:lnTo>
                  <a:pt x="0" y="53171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867372" y="1573502"/>
            <a:ext cx="8295310" cy="7656308"/>
            <a:chOff x="0" y="0"/>
            <a:chExt cx="2184773" cy="201647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4773" cy="2016476"/>
            </a:xfrm>
            <a:custGeom>
              <a:avLst/>
              <a:gdLst/>
              <a:ahLst/>
              <a:cxnLst/>
              <a:rect l="l" t="t" r="r" b="b"/>
              <a:pathLst>
                <a:path w="2184773" h="2016476">
                  <a:moveTo>
                    <a:pt x="10266" y="0"/>
                  </a:moveTo>
                  <a:lnTo>
                    <a:pt x="2174507" y="0"/>
                  </a:lnTo>
                  <a:cubicBezTo>
                    <a:pt x="2177230" y="0"/>
                    <a:pt x="2179841" y="1082"/>
                    <a:pt x="2181766" y="3007"/>
                  </a:cubicBezTo>
                  <a:cubicBezTo>
                    <a:pt x="2183692" y="4932"/>
                    <a:pt x="2184773" y="7543"/>
                    <a:pt x="2184773" y="10266"/>
                  </a:cubicBezTo>
                  <a:lnTo>
                    <a:pt x="2184773" y="2006210"/>
                  </a:lnTo>
                  <a:cubicBezTo>
                    <a:pt x="2184773" y="2011880"/>
                    <a:pt x="2180177" y="2016476"/>
                    <a:pt x="2174507" y="2016476"/>
                  </a:cubicBezTo>
                  <a:lnTo>
                    <a:pt x="10266" y="2016476"/>
                  </a:lnTo>
                  <a:cubicBezTo>
                    <a:pt x="7543" y="2016476"/>
                    <a:pt x="4932" y="2015395"/>
                    <a:pt x="3007" y="2013469"/>
                  </a:cubicBezTo>
                  <a:cubicBezTo>
                    <a:pt x="1082" y="2011544"/>
                    <a:pt x="0" y="2008933"/>
                    <a:pt x="0" y="2006210"/>
                  </a:cubicBezTo>
                  <a:lnTo>
                    <a:pt x="0" y="10266"/>
                  </a:lnTo>
                  <a:cubicBezTo>
                    <a:pt x="0" y="7543"/>
                    <a:pt x="1082" y="4932"/>
                    <a:pt x="3007" y="3007"/>
                  </a:cubicBezTo>
                  <a:cubicBezTo>
                    <a:pt x="4932" y="1082"/>
                    <a:pt x="7543" y="0"/>
                    <a:pt x="10266" y="0"/>
                  </a:cubicBezTo>
                  <a:close/>
                </a:path>
              </a:pathLst>
            </a:custGeom>
            <a:solidFill>
              <a:srgbClr val="51167A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2184773" cy="19879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74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3895501" y="7152667"/>
            <a:ext cx="2493811" cy="2258033"/>
          </a:xfrm>
          <a:custGeom>
            <a:avLst/>
            <a:gdLst/>
            <a:ahLst/>
            <a:cxnLst/>
            <a:rect l="l" t="t" r="r" b="b"/>
            <a:pathLst>
              <a:path w="2493811" h="2258033">
                <a:moveTo>
                  <a:pt x="0" y="0"/>
                </a:moveTo>
                <a:lnTo>
                  <a:pt x="2493812" y="0"/>
                </a:lnTo>
                <a:lnTo>
                  <a:pt x="2493812" y="2258033"/>
                </a:lnTo>
                <a:lnTo>
                  <a:pt x="0" y="22580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026072" y="8331056"/>
            <a:ext cx="1521285" cy="1051069"/>
          </a:xfrm>
          <a:custGeom>
            <a:avLst/>
            <a:gdLst/>
            <a:ahLst/>
            <a:cxnLst/>
            <a:rect l="l" t="t" r="r" b="b"/>
            <a:pathLst>
              <a:path w="1521285" h="1051069">
                <a:moveTo>
                  <a:pt x="0" y="0"/>
                </a:moveTo>
                <a:lnTo>
                  <a:pt x="1521284" y="0"/>
                </a:lnTo>
                <a:lnTo>
                  <a:pt x="1521284" y="1051069"/>
                </a:lnTo>
                <a:lnTo>
                  <a:pt x="0" y="10510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8575" y="7993552"/>
            <a:ext cx="2606811" cy="1884507"/>
          </a:xfrm>
          <a:custGeom>
            <a:avLst/>
            <a:gdLst/>
            <a:ahLst/>
            <a:cxnLst/>
            <a:rect l="l" t="t" r="r" b="b"/>
            <a:pathLst>
              <a:path w="2606811" h="1884507">
                <a:moveTo>
                  <a:pt x="0" y="0"/>
                </a:moveTo>
                <a:lnTo>
                  <a:pt x="2606811" y="0"/>
                </a:lnTo>
                <a:lnTo>
                  <a:pt x="2606811" y="1884507"/>
                </a:lnTo>
                <a:lnTo>
                  <a:pt x="0" y="188450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2051290" y="2659639"/>
            <a:ext cx="5555921" cy="3176767"/>
            <a:chOff x="33624" y="76145"/>
            <a:chExt cx="7407894" cy="4235690"/>
          </a:xfrm>
        </p:grpSpPr>
        <p:sp>
          <p:nvSpPr>
            <p:cNvPr id="15" name="Freeform 15"/>
            <p:cNvSpPr/>
            <p:nvPr/>
          </p:nvSpPr>
          <p:spPr>
            <a:xfrm rot="-154509">
              <a:off x="33624" y="76145"/>
              <a:ext cx="3424857" cy="1573702"/>
            </a:xfrm>
            <a:custGeom>
              <a:avLst/>
              <a:gdLst/>
              <a:ahLst/>
              <a:cxnLst/>
              <a:rect l="l" t="t" r="r" b="b"/>
              <a:pathLst>
                <a:path w="3424857" h="1573702">
                  <a:moveTo>
                    <a:pt x="0" y="0"/>
                  </a:moveTo>
                  <a:lnTo>
                    <a:pt x="3424857" y="0"/>
                  </a:lnTo>
                  <a:lnTo>
                    <a:pt x="3424857" y="1573702"/>
                  </a:lnTo>
                  <a:lnTo>
                    <a:pt x="0" y="1573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 rot="-154509">
              <a:off x="843205" y="1156341"/>
              <a:ext cx="5926263" cy="31554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847"/>
                </a:lnSpc>
              </a:pPr>
              <a:r>
                <a:rPr lang="en-US" sz="19797" spc="-395" dirty="0">
                  <a:solidFill>
                    <a:srgbClr val="51167A"/>
                  </a:solidFill>
                  <a:latin typeface="TT Trailers"/>
                  <a:ea typeface="TT Trailers"/>
                  <a:cs typeface="TT Trailers"/>
                  <a:sym typeface="TT Trailers"/>
                </a:rPr>
                <a:t>HEALTHCARE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 rot="21445491">
              <a:off x="4009913" y="2284440"/>
              <a:ext cx="2290886" cy="783167"/>
            </a:xfrm>
            <a:prstGeom prst="rect">
              <a:avLst/>
            </a:prstGeom>
            <a:solidFill>
              <a:srgbClr val="BC8EDE"/>
            </a:solidFill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 spc="280" dirty="0">
                  <a:solidFill>
                    <a:srgbClr val="FFFFFF"/>
                  </a:solidFill>
                  <a:latin typeface="Sensei"/>
                  <a:ea typeface="Sensei"/>
                  <a:cs typeface="Sensei"/>
                  <a:sym typeface="Sensei"/>
                </a:rPr>
                <a:t>DOMAIN  </a:t>
              </a:r>
            </a:p>
          </p:txBody>
        </p:sp>
        <p:sp>
          <p:nvSpPr>
            <p:cNvPr id="18" name="Freeform 18"/>
            <p:cNvSpPr/>
            <p:nvPr/>
          </p:nvSpPr>
          <p:spPr>
            <a:xfrm rot="-154509">
              <a:off x="6242155" y="2077254"/>
              <a:ext cx="1199363" cy="1314043"/>
            </a:xfrm>
            <a:custGeom>
              <a:avLst/>
              <a:gdLst/>
              <a:ahLst/>
              <a:cxnLst/>
              <a:rect l="l" t="t" r="r" b="b"/>
              <a:pathLst>
                <a:path w="1199363" h="1314043">
                  <a:moveTo>
                    <a:pt x="0" y="0"/>
                  </a:moveTo>
                  <a:lnTo>
                    <a:pt x="1199363" y="0"/>
                  </a:lnTo>
                  <a:lnTo>
                    <a:pt x="1199363" y="1314043"/>
                  </a:lnTo>
                  <a:lnTo>
                    <a:pt x="0" y="1314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2971060" y="1733986"/>
            <a:ext cx="7909713" cy="7335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19"/>
              </a:lnSpc>
            </a:pPr>
            <a:r>
              <a:rPr lang="en-US" sz="1999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"/>
                <a:ea typeface="Helvetica World"/>
                <a:cs typeface="Helvetica World"/>
                <a:sym typeface="Helvetica World"/>
              </a:rPr>
              <a:t>Despite advancements in healthcare, coordination challenges remain a major issue , particularly in the gap between hospital-to-hospital communication , as well as between hospitals and patients. During pandemics and emergencies , these gaps become even more pronounced , leading to significant suffering. However, these issues persist even during regular times, exposing the deep-rooted nature of the problem.</a:t>
            </a:r>
          </a:p>
          <a:p>
            <a:pPr algn="just">
              <a:lnSpc>
                <a:spcPts val="2219"/>
              </a:lnSpc>
            </a:pPr>
            <a:endParaRPr lang="en-US" sz="1999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just">
              <a:lnSpc>
                <a:spcPts val="2219"/>
              </a:lnSpc>
            </a:pPr>
            <a:r>
              <a:rPr lang="en-US" sz="19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 Bold"/>
                <a:ea typeface="Helvetica World Bold"/>
                <a:cs typeface="Helvetica World Bold"/>
                <a:sym typeface="Helvetica World Bold"/>
              </a:rPr>
              <a:t>For Administrators:</a:t>
            </a:r>
          </a:p>
          <a:p>
            <a:pPr marL="431797" lvl="1" indent="-215899" algn="just">
              <a:lnSpc>
                <a:spcPts val="2219"/>
              </a:lnSpc>
              <a:buFont typeface="Arial"/>
              <a:buChar char="•"/>
            </a:pPr>
            <a:r>
              <a:rPr lang="en-US" sz="1999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"/>
                <a:ea typeface="Helvetica World"/>
                <a:cs typeface="Helvetica World"/>
                <a:sym typeface="Helvetica World"/>
              </a:rPr>
              <a:t>Difficulty in tracking and allocating ICU beds efficiently across hospitals.</a:t>
            </a:r>
          </a:p>
          <a:p>
            <a:pPr marL="431797" lvl="1" indent="-215899" algn="just">
              <a:lnSpc>
                <a:spcPts val="2219"/>
              </a:lnSpc>
              <a:buFont typeface="Arial"/>
              <a:buChar char="•"/>
            </a:pPr>
            <a:r>
              <a:rPr lang="en-US" sz="1999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"/>
                <a:ea typeface="Helvetica World"/>
                <a:cs typeface="Helvetica World"/>
                <a:sym typeface="Helvetica World"/>
              </a:rPr>
              <a:t>Inefficient mechanisms for transferring patients in critical condition, such as when there are no beds available in a hospital.</a:t>
            </a:r>
          </a:p>
          <a:p>
            <a:pPr marL="431797" lvl="1" indent="-215899" algn="just">
              <a:lnSpc>
                <a:spcPts val="2219"/>
              </a:lnSpc>
              <a:buFont typeface="Arial"/>
              <a:buChar char="•"/>
            </a:pPr>
            <a:r>
              <a:rPr lang="en-US" sz="1999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"/>
                <a:ea typeface="Helvetica World"/>
                <a:cs typeface="Helvetica World"/>
                <a:sym typeface="Helvetica World"/>
              </a:rPr>
              <a:t>Limited collaboration and resource sharing between hospitals, lead to fragmented care and inefficient utilization of resources.</a:t>
            </a:r>
          </a:p>
          <a:p>
            <a:pPr algn="just">
              <a:lnSpc>
                <a:spcPts val="2219"/>
              </a:lnSpc>
            </a:pPr>
            <a:endParaRPr lang="en-US" sz="1999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just">
              <a:lnSpc>
                <a:spcPts val="2219"/>
              </a:lnSpc>
            </a:pPr>
            <a:r>
              <a:rPr lang="en-US" sz="19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 Bold"/>
                <a:ea typeface="Helvetica World Bold"/>
                <a:cs typeface="Helvetica World Bold"/>
                <a:sym typeface="Helvetica World Bold"/>
              </a:rPr>
              <a:t> For Patients:</a:t>
            </a:r>
          </a:p>
          <a:p>
            <a:pPr marL="431797" lvl="1" indent="-215899" algn="just">
              <a:lnSpc>
                <a:spcPts val="2219"/>
              </a:lnSpc>
              <a:buFont typeface="Arial"/>
              <a:buChar char="•"/>
            </a:pPr>
            <a:r>
              <a:rPr lang="en-US" sz="1999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"/>
                <a:ea typeface="Helvetica World"/>
                <a:cs typeface="Helvetica World"/>
                <a:sym typeface="Helvetica World"/>
              </a:rPr>
              <a:t>Lack of real-time access to critical resources such as blood, organ donors, and essential medicines.</a:t>
            </a:r>
          </a:p>
          <a:p>
            <a:pPr marL="431797" lvl="1" indent="-215899" algn="just">
              <a:lnSpc>
                <a:spcPts val="2219"/>
              </a:lnSpc>
              <a:buFont typeface="Arial"/>
              <a:buChar char="•"/>
            </a:pPr>
            <a:r>
              <a:rPr lang="en-US" sz="1999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"/>
                <a:ea typeface="Helvetica World"/>
                <a:cs typeface="Helvetica World"/>
                <a:sym typeface="Helvetica World"/>
              </a:rPr>
              <a:t>Delayed care due to miscommunication and disorganized systems, exacerbates the gap between patients and timely treatment.</a:t>
            </a:r>
          </a:p>
          <a:p>
            <a:pPr algn="just">
              <a:lnSpc>
                <a:spcPts val="2219"/>
              </a:lnSpc>
            </a:pPr>
            <a:endParaRPr lang="en-US" sz="1999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just">
              <a:lnSpc>
                <a:spcPts val="2219"/>
              </a:lnSpc>
            </a:pPr>
            <a:r>
              <a:rPr lang="en-US" sz="1999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"/>
                <a:ea typeface="Helvetica World"/>
                <a:cs typeface="Helvetica World"/>
                <a:sym typeface="Helvetica World"/>
              </a:rPr>
              <a:t>These ongoing challenges underline the urgent need for a unified platform to bridge the gap between hospital-to-hospital coordination, streamline communication, and improve resource accessibility, ensuring more effective and timely care delivery.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185739" y="357802"/>
            <a:ext cx="7916523" cy="78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4"/>
              </a:lnSpc>
              <a:spcBef>
                <a:spcPct val="0"/>
              </a:spcBef>
            </a:pPr>
            <a:r>
              <a:rPr lang="en-US" sz="5499" b="1" u="sng">
                <a:solidFill>
                  <a:srgbClr val="1111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 Bold"/>
                <a:ea typeface="Helvetica World Bold"/>
                <a:cs typeface="Helvetica World Bold"/>
                <a:sym typeface="Helvetica World Bold"/>
              </a:rPr>
              <a:t>PROBLEM STATEMENT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1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59300" y="319496"/>
            <a:ext cx="560025" cy="1219611"/>
          </a:xfrm>
          <a:custGeom>
            <a:avLst/>
            <a:gdLst/>
            <a:ahLst/>
            <a:cxnLst/>
            <a:rect l="l" t="t" r="r" b="b"/>
            <a:pathLst>
              <a:path w="560025" h="1219611">
                <a:moveTo>
                  <a:pt x="0" y="0"/>
                </a:moveTo>
                <a:lnTo>
                  <a:pt x="560025" y="0"/>
                </a:lnTo>
                <a:lnTo>
                  <a:pt x="560025" y="1219611"/>
                </a:lnTo>
                <a:lnTo>
                  <a:pt x="0" y="12196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84024" y="1099281"/>
            <a:ext cx="16283937" cy="2677476"/>
            <a:chOff x="0" y="0"/>
            <a:chExt cx="4288774" cy="6710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88773" cy="671050"/>
            </a:xfrm>
            <a:custGeom>
              <a:avLst/>
              <a:gdLst/>
              <a:ahLst/>
              <a:cxnLst/>
              <a:rect l="l" t="t" r="r" b="b"/>
              <a:pathLst>
                <a:path w="4288773" h="671050">
                  <a:moveTo>
                    <a:pt x="0" y="0"/>
                  </a:moveTo>
                  <a:lnTo>
                    <a:pt x="4288773" y="0"/>
                  </a:lnTo>
                  <a:lnTo>
                    <a:pt x="4288773" y="671050"/>
                  </a:lnTo>
                  <a:lnTo>
                    <a:pt x="0" y="671050"/>
                  </a:lnTo>
                  <a:close/>
                </a:path>
              </a:pathLst>
            </a:custGeom>
            <a:solidFill>
              <a:srgbClr val="7843A0"/>
            </a:solidFill>
            <a:scene3d>
              <a:camera prst="orthographicFront"/>
              <a:lightRig rig="threePt" dir="t"/>
            </a:scene3d>
            <a:sp3d>
              <a:bevelT/>
            </a:sp3d>
          </p:spPr>
        </p:sp>
        <p:sp>
          <p:nvSpPr>
            <p:cNvPr id="5" name="TextBox 5"/>
            <p:cNvSpPr txBox="1"/>
            <p:nvPr/>
          </p:nvSpPr>
          <p:spPr>
            <a:xfrm>
              <a:off x="0" y="28575"/>
              <a:ext cx="4288774" cy="642475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74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314625" y="-2604109"/>
            <a:ext cx="5296838" cy="5303468"/>
          </a:xfrm>
          <a:custGeom>
            <a:avLst/>
            <a:gdLst/>
            <a:ahLst/>
            <a:cxnLst/>
            <a:rect l="l" t="t" r="r" b="b"/>
            <a:pathLst>
              <a:path w="5296838" h="5303468">
                <a:moveTo>
                  <a:pt x="0" y="0"/>
                </a:moveTo>
                <a:lnTo>
                  <a:pt x="5296838" y="0"/>
                </a:lnTo>
                <a:lnTo>
                  <a:pt x="5296838" y="5303468"/>
                </a:lnTo>
                <a:lnTo>
                  <a:pt x="0" y="53034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84024" y="164957"/>
            <a:ext cx="16283937" cy="1040097"/>
            <a:chOff x="0" y="0"/>
            <a:chExt cx="4288774" cy="27393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88773" cy="273935"/>
            </a:xfrm>
            <a:custGeom>
              <a:avLst/>
              <a:gdLst/>
              <a:ahLst/>
              <a:cxnLst/>
              <a:rect l="l" t="t" r="r" b="b"/>
              <a:pathLst>
                <a:path w="4288773" h="273935">
                  <a:moveTo>
                    <a:pt x="0" y="0"/>
                  </a:moveTo>
                  <a:lnTo>
                    <a:pt x="4288773" y="0"/>
                  </a:lnTo>
                  <a:lnTo>
                    <a:pt x="4288773" y="273935"/>
                  </a:lnTo>
                  <a:lnTo>
                    <a:pt x="0" y="273935"/>
                  </a:lnTo>
                  <a:close/>
                </a:path>
              </a:pathLst>
            </a:custGeom>
            <a:solidFill>
              <a:srgbClr val="390B5C"/>
            </a:solidFill>
            <a:scene3d>
              <a:camera prst="orthographicFront"/>
              <a:lightRig rig="threePt" dir="t"/>
            </a:scene3d>
            <a:sp3d>
              <a:bevelT/>
            </a:sp3d>
          </p:spPr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4288774" cy="235835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96"/>
                </a:lnSpc>
              </a:pPr>
              <a:r>
                <a:rPr lang="en-US" sz="3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PROPOSED SOLUTION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5255826" y="7543472"/>
            <a:ext cx="5065983" cy="5071459"/>
          </a:xfrm>
          <a:custGeom>
            <a:avLst/>
            <a:gdLst/>
            <a:ahLst/>
            <a:cxnLst/>
            <a:rect l="l" t="t" r="r" b="b"/>
            <a:pathLst>
              <a:path w="5065983" h="5071459">
                <a:moveTo>
                  <a:pt x="0" y="0"/>
                </a:moveTo>
                <a:lnTo>
                  <a:pt x="5065983" y="0"/>
                </a:lnTo>
                <a:lnTo>
                  <a:pt x="5065983" y="5071459"/>
                </a:lnTo>
                <a:lnTo>
                  <a:pt x="0" y="50714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532526" y="8729440"/>
            <a:ext cx="1025836" cy="1019619"/>
          </a:xfrm>
          <a:custGeom>
            <a:avLst/>
            <a:gdLst/>
            <a:ahLst/>
            <a:cxnLst/>
            <a:rect l="l" t="t" r="r" b="b"/>
            <a:pathLst>
              <a:path w="1025836" h="1019619">
                <a:moveTo>
                  <a:pt x="0" y="0"/>
                </a:moveTo>
                <a:lnTo>
                  <a:pt x="1025837" y="0"/>
                </a:lnTo>
                <a:lnTo>
                  <a:pt x="1025837" y="1019620"/>
                </a:lnTo>
                <a:lnTo>
                  <a:pt x="0" y="1019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328117" y="3888132"/>
            <a:ext cx="17631766" cy="4888933"/>
            <a:chOff x="0" y="0"/>
            <a:chExt cx="23509022" cy="6518577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1245765"/>
              <a:ext cx="6442910" cy="5272812"/>
              <a:chOff x="0" y="0"/>
              <a:chExt cx="1272674" cy="1041543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272673" cy="1041543"/>
              </a:xfrm>
              <a:custGeom>
                <a:avLst/>
                <a:gdLst/>
                <a:ahLst/>
                <a:cxnLst/>
                <a:rect l="l" t="t" r="r" b="b"/>
                <a:pathLst>
                  <a:path w="1272673" h="1041543">
                    <a:moveTo>
                      <a:pt x="0" y="0"/>
                    </a:moveTo>
                    <a:lnTo>
                      <a:pt x="1272673" y="0"/>
                    </a:lnTo>
                    <a:lnTo>
                      <a:pt x="1272673" y="1041543"/>
                    </a:lnTo>
                    <a:lnTo>
                      <a:pt x="0" y="1041543"/>
                    </a:lnTo>
                    <a:close/>
                  </a:path>
                </a:pathLst>
              </a:custGeom>
              <a:solidFill>
                <a:srgbClr val="7843A0"/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28575"/>
                <a:ext cx="1272674" cy="10129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74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0"/>
              <a:ext cx="6442910" cy="1245765"/>
              <a:chOff x="0" y="0"/>
              <a:chExt cx="1272674" cy="246077"/>
            </a:xfrm>
          </p:grpSpPr>
          <p:sp>
            <p:nvSpPr>
              <p:cNvPr id="18" name="TextBox 18"/>
              <p:cNvSpPr txBox="1"/>
              <p:nvPr/>
            </p:nvSpPr>
            <p:spPr>
              <a:xfrm>
                <a:off x="0" y="28575"/>
                <a:ext cx="1272674" cy="2175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74"/>
                  </a:lnSpc>
                </a:pPr>
                <a:endParaRPr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1272673" cy="246077"/>
              </a:xfrm>
              <a:custGeom>
                <a:avLst/>
                <a:gdLst/>
                <a:ahLst/>
                <a:cxnLst/>
                <a:rect l="l" t="t" r="r" b="b"/>
                <a:pathLst>
                  <a:path w="1272673" h="246077">
                    <a:moveTo>
                      <a:pt x="0" y="0"/>
                    </a:moveTo>
                    <a:lnTo>
                      <a:pt x="1272673" y="0"/>
                    </a:lnTo>
                    <a:lnTo>
                      <a:pt x="1272673" y="246077"/>
                    </a:lnTo>
                    <a:lnTo>
                      <a:pt x="0" y="246077"/>
                    </a:lnTo>
                    <a:close/>
                  </a:path>
                </a:pathLst>
              </a:custGeom>
              <a:solidFill>
                <a:srgbClr val="390B5C"/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1501096" y="379636"/>
              <a:ext cx="3601603" cy="4787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774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Usage Scenarios</a:t>
              </a:r>
              <a:endParaRPr lang="en-US" sz="24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 Bold"/>
                <a:ea typeface="Helvetica World Bold"/>
                <a:cs typeface="Helvetica World Bold"/>
                <a:sym typeface="Helvetica World Bold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317259" y="1586248"/>
              <a:ext cx="4957447" cy="683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98"/>
                </a:lnSpc>
                <a:spcBef>
                  <a:spcPct val="0"/>
                </a:spcBef>
              </a:pPr>
              <a:r>
                <a:rPr lang="en-US" sz="1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World"/>
                  <a:ea typeface="Helvetica World"/>
                  <a:cs typeface="Helvetica World"/>
                  <a:sym typeface="Helvetica World"/>
                </a:rPr>
                <a:t>Locating ICU beds and ventilators during medical emergencies</a:t>
              </a:r>
            </a:p>
          </p:txBody>
        </p:sp>
        <p:sp>
          <p:nvSpPr>
            <p:cNvPr id="21" name="Freeform 21"/>
            <p:cNvSpPr/>
            <p:nvPr/>
          </p:nvSpPr>
          <p:spPr>
            <a:xfrm>
              <a:off x="362378" y="1611330"/>
              <a:ext cx="630774" cy="672337"/>
            </a:xfrm>
            <a:custGeom>
              <a:avLst/>
              <a:gdLst/>
              <a:ahLst/>
              <a:cxnLst/>
              <a:rect l="l" t="t" r="r" b="b"/>
              <a:pathLst>
                <a:path w="630774" h="672337">
                  <a:moveTo>
                    <a:pt x="0" y="0"/>
                  </a:moveTo>
                  <a:lnTo>
                    <a:pt x="630775" y="0"/>
                  </a:lnTo>
                  <a:lnTo>
                    <a:pt x="630775" y="672337"/>
                  </a:lnTo>
                  <a:lnTo>
                    <a:pt x="0" y="672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1317259" y="4622750"/>
              <a:ext cx="4936196" cy="683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98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World"/>
                  <a:ea typeface="Helvetica World"/>
                  <a:cs typeface="Helvetica World"/>
                  <a:sym typeface="Helvetica World"/>
                </a:rPr>
                <a:t>Managing oxygen supply shortages in disaster-struck areas</a:t>
              </a:r>
            </a:p>
          </p:txBody>
        </p:sp>
        <p:sp>
          <p:nvSpPr>
            <p:cNvPr id="23" name="Freeform 23"/>
            <p:cNvSpPr/>
            <p:nvPr/>
          </p:nvSpPr>
          <p:spPr>
            <a:xfrm>
              <a:off x="362378" y="4627506"/>
              <a:ext cx="691382" cy="691382"/>
            </a:xfrm>
            <a:custGeom>
              <a:avLst/>
              <a:gdLst/>
              <a:ahLst/>
              <a:cxnLst/>
              <a:rect l="l" t="t" r="r" b="b"/>
              <a:pathLst>
                <a:path w="691382" h="691382">
                  <a:moveTo>
                    <a:pt x="0" y="0"/>
                  </a:moveTo>
                  <a:lnTo>
                    <a:pt x="691383" y="0"/>
                  </a:lnTo>
                  <a:lnTo>
                    <a:pt x="691383" y="691382"/>
                  </a:lnTo>
                  <a:lnTo>
                    <a:pt x="0" y="6913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TextBox 24"/>
            <p:cNvSpPr txBox="1"/>
            <p:nvPr/>
          </p:nvSpPr>
          <p:spPr>
            <a:xfrm>
              <a:off x="1317259" y="2496401"/>
              <a:ext cx="4957447" cy="1025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98"/>
                </a:lnSpc>
                <a:spcBef>
                  <a:spcPct val="0"/>
                </a:spcBef>
              </a:pPr>
              <a:r>
                <a:rPr lang="en-US" sz="1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World"/>
                  <a:ea typeface="Helvetica World"/>
                  <a:cs typeface="Helvetica World"/>
                  <a:sym typeface="Helvetica World"/>
                </a:rPr>
                <a:t>Coordinating patient transfers between hospitals for specialized treatment</a:t>
              </a:r>
            </a:p>
          </p:txBody>
        </p:sp>
        <p:sp>
          <p:nvSpPr>
            <p:cNvPr id="25" name="Freeform 25"/>
            <p:cNvSpPr/>
            <p:nvPr/>
          </p:nvSpPr>
          <p:spPr>
            <a:xfrm>
              <a:off x="168203" y="2557550"/>
              <a:ext cx="885558" cy="587329"/>
            </a:xfrm>
            <a:custGeom>
              <a:avLst/>
              <a:gdLst/>
              <a:ahLst/>
              <a:cxnLst/>
              <a:rect l="l" t="t" r="r" b="b"/>
              <a:pathLst>
                <a:path w="885558" h="587329">
                  <a:moveTo>
                    <a:pt x="0" y="0"/>
                  </a:moveTo>
                  <a:lnTo>
                    <a:pt x="885558" y="0"/>
                  </a:lnTo>
                  <a:lnTo>
                    <a:pt x="885558" y="587329"/>
                  </a:lnTo>
                  <a:lnTo>
                    <a:pt x="0" y="587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TextBox 26"/>
            <p:cNvSpPr txBox="1"/>
            <p:nvPr/>
          </p:nvSpPr>
          <p:spPr>
            <a:xfrm>
              <a:off x="1317259" y="5528438"/>
              <a:ext cx="4957447" cy="683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98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World"/>
                  <a:ea typeface="Helvetica World"/>
                  <a:cs typeface="Helvetica World"/>
                  <a:sym typeface="Helvetica World"/>
                </a:rPr>
                <a:t>Tracking the availability of critical medicines during shortages</a:t>
              </a:r>
            </a:p>
          </p:txBody>
        </p:sp>
        <p:sp>
          <p:nvSpPr>
            <p:cNvPr id="27" name="Freeform 27"/>
            <p:cNvSpPr/>
            <p:nvPr/>
          </p:nvSpPr>
          <p:spPr>
            <a:xfrm>
              <a:off x="204864" y="5572277"/>
              <a:ext cx="858395" cy="493257"/>
            </a:xfrm>
            <a:custGeom>
              <a:avLst/>
              <a:gdLst/>
              <a:ahLst/>
              <a:cxnLst/>
              <a:rect l="l" t="t" r="r" b="b"/>
              <a:pathLst>
                <a:path w="858395" h="493257">
                  <a:moveTo>
                    <a:pt x="0" y="0"/>
                  </a:moveTo>
                  <a:lnTo>
                    <a:pt x="858395" y="0"/>
                  </a:lnTo>
                  <a:lnTo>
                    <a:pt x="858395" y="493257"/>
                  </a:lnTo>
                  <a:lnTo>
                    <a:pt x="0" y="4932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TextBox 28"/>
            <p:cNvSpPr txBox="1"/>
            <p:nvPr/>
          </p:nvSpPr>
          <p:spPr>
            <a:xfrm>
              <a:off x="1317259" y="3704820"/>
              <a:ext cx="4957447" cy="683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98"/>
                </a:lnSpc>
                <a:spcBef>
                  <a:spcPct val="0"/>
                </a:spcBef>
              </a:pPr>
              <a:r>
                <a:rPr lang="en-US" sz="1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World"/>
                  <a:ea typeface="Helvetica World"/>
                  <a:cs typeface="Helvetica World"/>
                  <a:sym typeface="Helvetica World"/>
                </a:rPr>
                <a:t>Finding compatible blood or organ donors for urgent medical needs</a:t>
              </a:r>
            </a:p>
          </p:txBody>
        </p:sp>
        <p:sp>
          <p:nvSpPr>
            <p:cNvPr id="29" name="Freeform 29"/>
            <p:cNvSpPr/>
            <p:nvPr/>
          </p:nvSpPr>
          <p:spPr>
            <a:xfrm>
              <a:off x="476960" y="3709196"/>
              <a:ext cx="597764" cy="704005"/>
            </a:xfrm>
            <a:custGeom>
              <a:avLst/>
              <a:gdLst/>
              <a:ahLst/>
              <a:cxnLst/>
              <a:rect l="l" t="t" r="r" b="b"/>
              <a:pathLst>
                <a:path w="597764" h="704005">
                  <a:moveTo>
                    <a:pt x="0" y="0"/>
                  </a:moveTo>
                  <a:lnTo>
                    <a:pt x="597764" y="0"/>
                  </a:lnTo>
                  <a:lnTo>
                    <a:pt x="597764" y="704005"/>
                  </a:lnTo>
                  <a:lnTo>
                    <a:pt x="0" y="7040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290364" y="3706021"/>
              <a:ext cx="158904" cy="596723"/>
            </a:xfrm>
            <a:custGeom>
              <a:avLst/>
              <a:gdLst/>
              <a:ahLst/>
              <a:cxnLst/>
              <a:rect l="l" t="t" r="r" b="b"/>
              <a:pathLst>
                <a:path w="158904" h="596723">
                  <a:moveTo>
                    <a:pt x="0" y="0"/>
                  </a:moveTo>
                  <a:lnTo>
                    <a:pt x="158905" y="0"/>
                  </a:lnTo>
                  <a:lnTo>
                    <a:pt x="158905" y="596723"/>
                  </a:lnTo>
                  <a:lnTo>
                    <a:pt x="0" y="5967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-275524"/>
              </a:stretch>
            </a:blipFill>
          </p:spPr>
        </p:sp>
        <p:grpSp>
          <p:nvGrpSpPr>
            <p:cNvPr id="31" name="Group 31"/>
            <p:cNvGrpSpPr/>
            <p:nvPr/>
          </p:nvGrpSpPr>
          <p:grpSpPr>
            <a:xfrm>
              <a:off x="6974549" y="0"/>
              <a:ext cx="4901153" cy="1245765"/>
              <a:chOff x="0" y="0"/>
              <a:chExt cx="968129" cy="246077"/>
            </a:xfrm>
          </p:grpSpPr>
          <p:sp>
            <p:nvSpPr>
              <p:cNvPr id="33" name="TextBox 33"/>
              <p:cNvSpPr txBox="1"/>
              <p:nvPr/>
            </p:nvSpPr>
            <p:spPr>
              <a:xfrm>
                <a:off x="0" y="28575"/>
                <a:ext cx="968129" cy="2175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74"/>
                  </a:lnSpc>
                </a:pPr>
                <a:endParaRPr/>
              </a:p>
            </p:txBody>
          </p:sp>
          <p:sp>
            <p:nvSpPr>
              <p:cNvPr id="32" name="Freeform 32"/>
              <p:cNvSpPr/>
              <p:nvPr/>
            </p:nvSpPr>
            <p:spPr>
              <a:xfrm>
                <a:off x="0" y="0"/>
                <a:ext cx="968129" cy="246077"/>
              </a:xfrm>
              <a:custGeom>
                <a:avLst/>
                <a:gdLst/>
                <a:ahLst/>
                <a:cxnLst/>
                <a:rect l="l" t="t" r="r" b="b"/>
                <a:pathLst>
                  <a:path w="968129" h="246077">
                    <a:moveTo>
                      <a:pt x="0" y="0"/>
                    </a:moveTo>
                    <a:lnTo>
                      <a:pt x="968129" y="0"/>
                    </a:lnTo>
                    <a:lnTo>
                      <a:pt x="968129" y="246077"/>
                    </a:lnTo>
                    <a:lnTo>
                      <a:pt x="0" y="246077"/>
                    </a:lnTo>
                    <a:close/>
                  </a:path>
                </a:pathLst>
              </a:custGeom>
              <a:solidFill>
                <a:srgbClr val="390B5C"/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</p:sp>
        </p:grpSp>
        <p:grpSp>
          <p:nvGrpSpPr>
            <p:cNvPr id="34" name="Group 34"/>
            <p:cNvGrpSpPr/>
            <p:nvPr/>
          </p:nvGrpSpPr>
          <p:grpSpPr>
            <a:xfrm>
              <a:off x="6974549" y="1245765"/>
              <a:ext cx="4901153" cy="5272812"/>
              <a:chOff x="0" y="0"/>
              <a:chExt cx="968129" cy="1041543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968129" cy="1041543"/>
              </a:xfrm>
              <a:custGeom>
                <a:avLst/>
                <a:gdLst/>
                <a:ahLst/>
                <a:cxnLst/>
                <a:rect l="l" t="t" r="r" b="b"/>
                <a:pathLst>
                  <a:path w="968129" h="1041543">
                    <a:moveTo>
                      <a:pt x="0" y="0"/>
                    </a:moveTo>
                    <a:lnTo>
                      <a:pt x="968129" y="0"/>
                    </a:lnTo>
                    <a:lnTo>
                      <a:pt x="968129" y="1041543"/>
                    </a:lnTo>
                    <a:lnTo>
                      <a:pt x="0" y="1041543"/>
                    </a:lnTo>
                    <a:close/>
                  </a:path>
                </a:pathLst>
              </a:custGeom>
              <a:solidFill>
                <a:srgbClr val="7843A0"/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28575"/>
                <a:ext cx="968129" cy="10129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74"/>
                  </a:lnSpc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7769090" y="341536"/>
              <a:ext cx="3312073" cy="478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74"/>
                </a:lnSpc>
                <a:spcBef>
                  <a:spcPct val="0"/>
                </a:spcBef>
              </a:pPr>
              <a:r>
                <a:rPr lang="en-US" sz="2499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Key Features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8352882" y="3558998"/>
              <a:ext cx="3251809" cy="683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98"/>
                </a:lnSpc>
                <a:spcBef>
                  <a:spcPct val="0"/>
                </a:spcBef>
              </a:pPr>
              <a:r>
                <a:rPr lang="en-US" sz="1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World"/>
                  <a:ea typeface="Helvetica World"/>
                  <a:cs typeface="Helvetica World"/>
                  <a:sym typeface="Helvetica World"/>
                </a:rPr>
                <a:t>Emergency alert system for hospitals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8352882" y="1697575"/>
              <a:ext cx="3251809" cy="683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98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World"/>
                  <a:ea typeface="Helvetica World"/>
                  <a:cs typeface="Helvetica World"/>
                  <a:sym typeface="Helvetica World"/>
                </a:rPr>
                <a:t>Real-time ICU bed and resource tracking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8352882" y="2629943"/>
              <a:ext cx="3237869" cy="683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98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World"/>
                  <a:ea typeface="Helvetica World"/>
                  <a:cs typeface="Helvetica World"/>
                  <a:sym typeface="Helvetica World"/>
                </a:rPr>
                <a:t>Dynamic doctor availability scheduling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8352882" y="5417112"/>
              <a:ext cx="3251809" cy="683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98"/>
                </a:lnSpc>
                <a:spcBef>
                  <a:spcPct val="0"/>
                </a:spcBef>
              </a:pPr>
              <a:r>
                <a:rPr lang="en-US" sz="1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World"/>
                  <a:ea typeface="Helvetica World"/>
                  <a:cs typeface="Helvetica World"/>
                  <a:sym typeface="Helvetica World"/>
                </a:rPr>
                <a:t>Report </a:t>
              </a:r>
              <a:r>
                <a:rPr lang="en-US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World"/>
                  <a:ea typeface="Helvetica World"/>
                  <a:cs typeface="Helvetica World"/>
                  <a:sym typeface="Helvetica World"/>
                </a:rPr>
                <a:t>on</a:t>
              </a:r>
              <a:r>
                <a:rPr lang="en-US" sz="1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World"/>
                  <a:ea typeface="Helvetica World"/>
                  <a:cs typeface="Helvetica World"/>
                  <a:sym typeface="Helvetica World"/>
                </a:rPr>
                <a:t> resource and blood usage </a:t>
              </a:r>
              <a:r>
                <a:rPr lang="en-US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World"/>
                  <a:ea typeface="Helvetica World"/>
                  <a:cs typeface="Helvetica World"/>
                  <a:sym typeface="Helvetica World"/>
                </a:rPr>
                <a:t> </a:t>
              </a:r>
              <a:endParaRPr 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8352882" y="4488056"/>
              <a:ext cx="3251809" cy="683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98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World"/>
                  <a:ea typeface="Helvetica World"/>
                  <a:cs typeface="Helvetica World"/>
                  <a:sym typeface="Helvetica World"/>
                </a:rPr>
                <a:t>Blood and organ donor network</a:t>
              </a:r>
            </a:p>
          </p:txBody>
        </p:sp>
        <p:sp>
          <p:nvSpPr>
            <p:cNvPr id="43" name="Freeform 43"/>
            <p:cNvSpPr/>
            <p:nvPr/>
          </p:nvSpPr>
          <p:spPr>
            <a:xfrm flipH="1">
              <a:off x="7245561" y="5303254"/>
              <a:ext cx="491008" cy="578276"/>
            </a:xfrm>
            <a:custGeom>
              <a:avLst/>
              <a:gdLst/>
              <a:ahLst/>
              <a:cxnLst/>
              <a:rect l="l" t="t" r="r" b="b"/>
              <a:pathLst>
                <a:path w="491008" h="578276">
                  <a:moveTo>
                    <a:pt x="491008" y="0"/>
                  </a:moveTo>
                  <a:lnTo>
                    <a:pt x="0" y="0"/>
                  </a:lnTo>
                  <a:lnTo>
                    <a:pt x="0" y="578275"/>
                  </a:lnTo>
                  <a:lnTo>
                    <a:pt x="491008" y="578275"/>
                  </a:lnTo>
                  <a:lnTo>
                    <a:pt x="491008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 rot="1552953">
              <a:off x="7604836" y="5393667"/>
              <a:ext cx="422517" cy="480133"/>
            </a:xfrm>
            <a:custGeom>
              <a:avLst/>
              <a:gdLst/>
              <a:ahLst/>
              <a:cxnLst/>
              <a:rect l="l" t="t" r="r" b="b"/>
              <a:pathLst>
                <a:path w="422517" h="480133">
                  <a:moveTo>
                    <a:pt x="0" y="0"/>
                  </a:moveTo>
                  <a:lnTo>
                    <a:pt x="422517" y="0"/>
                  </a:lnTo>
                  <a:lnTo>
                    <a:pt x="422517" y="480133"/>
                  </a:lnTo>
                  <a:lnTo>
                    <a:pt x="0" y="480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5" name="Freeform 45"/>
            <p:cNvSpPr/>
            <p:nvPr/>
          </p:nvSpPr>
          <p:spPr>
            <a:xfrm>
              <a:off x="7278418" y="2624539"/>
              <a:ext cx="713924" cy="668493"/>
            </a:xfrm>
            <a:custGeom>
              <a:avLst/>
              <a:gdLst/>
              <a:ahLst/>
              <a:cxnLst/>
              <a:rect l="l" t="t" r="r" b="b"/>
              <a:pathLst>
                <a:path w="713924" h="668493">
                  <a:moveTo>
                    <a:pt x="0" y="0"/>
                  </a:moveTo>
                  <a:lnTo>
                    <a:pt x="713924" y="0"/>
                  </a:lnTo>
                  <a:lnTo>
                    <a:pt x="713924" y="668493"/>
                  </a:lnTo>
                  <a:lnTo>
                    <a:pt x="0" y="668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6" name="Freeform 46"/>
            <p:cNvSpPr/>
            <p:nvPr/>
          </p:nvSpPr>
          <p:spPr>
            <a:xfrm>
              <a:off x="7355002" y="3563501"/>
              <a:ext cx="637340" cy="637340"/>
            </a:xfrm>
            <a:custGeom>
              <a:avLst/>
              <a:gdLst/>
              <a:ahLst/>
              <a:cxnLst/>
              <a:rect l="l" t="t" r="r" b="b"/>
              <a:pathLst>
                <a:path w="637340" h="637340">
                  <a:moveTo>
                    <a:pt x="0" y="0"/>
                  </a:moveTo>
                  <a:lnTo>
                    <a:pt x="637340" y="0"/>
                  </a:lnTo>
                  <a:lnTo>
                    <a:pt x="637340" y="637340"/>
                  </a:lnTo>
                  <a:lnTo>
                    <a:pt x="0" y="637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7" name="Freeform 47"/>
            <p:cNvSpPr/>
            <p:nvPr/>
          </p:nvSpPr>
          <p:spPr>
            <a:xfrm>
              <a:off x="7369572" y="4400887"/>
              <a:ext cx="531615" cy="697824"/>
            </a:xfrm>
            <a:custGeom>
              <a:avLst/>
              <a:gdLst/>
              <a:ahLst/>
              <a:cxnLst/>
              <a:rect l="l" t="t" r="r" b="b"/>
              <a:pathLst>
                <a:path w="531615" h="697824">
                  <a:moveTo>
                    <a:pt x="0" y="0"/>
                  </a:moveTo>
                  <a:lnTo>
                    <a:pt x="531616" y="0"/>
                  </a:lnTo>
                  <a:lnTo>
                    <a:pt x="531616" y="697825"/>
                  </a:lnTo>
                  <a:lnTo>
                    <a:pt x="0" y="6978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8" name="Freeform 48"/>
            <p:cNvSpPr/>
            <p:nvPr/>
          </p:nvSpPr>
          <p:spPr>
            <a:xfrm>
              <a:off x="7260076" y="1731405"/>
              <a:ext cx="836367" cy="506382"/>
            </a:xfrm>
            <a:custGeom>
              <a:avLst/>
              <a:gdLst/>
              <a:ahLst/>
              <a:cxnLst/>
              <a:rect l="l" t="t" r="r" b="b"/>
              <a:pathLst>
                <a:path w="836367" h="506382">
                  <a:moveTo>
                    <a:pt x="0" y="0"/>
                  </a:moveTo>
                  <a:lnTo>
                    <a:pt x="836367" y="0"/>
                  </a:lnTo>
                  <a:lnTo>
                    <a:pt x="836367" y="506383"/>
                  </a:lnTo>
                  <a:lnTo>
                    <a:pt x="0" y="5063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9" name="Group 49"/>
            <p:cNvGrpSpPr/>
            <p:nvPr/>
          </p:nvGrpSpPr>
          <p:grpSpPr>
            <a:xfrm>
              <a:off x="12407341" y="0"/>
              <a:ext cx="6105934" cy="1245765"/>
              <a:chOff x="0" y="0"/>
              <a:chExt cx="1206110" cy="246077"/>
            </a:xfrm>
          </p:grpSpPr>
          <p:sp>
            <p:nvSpPr>
              <p:cNvPr id="51" name="TextBox 51"/>
              <p:cNvSpPr txBox="1"/>
              <p:nvPr/>
            </p:nvSpPr>
            <p:spPr>
              <a:xfrm>
                <a:off x="0" y="28575"/>
                <a:ext cx="1206110" cy="2175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74"/>
                  </a:lnSpc>
                </a:pPr>
                <a:endParaRPr/>
              </a:p>
            </p:txBody>
          </p:sp>
          <p:sp>
            <p:nvSpPr>
              <p:cNvPr id="50" name="Freeform 50"/>
              <p:cNvSpPr/>
              <p:nvPr/>
            </p:nvSpPr>
            <p:spPr>
              <a:xfrm>
                <a:off x="0" y="0"/>
                <a:ext cx="1206110" cy="246077"/>
              </a:xfrm>
              <a:custGeom>
                <a:avLst/>
                <a:gdLst/>
                <a:ahLst/>
                <a:cxnLst/>
                <a:rect l="l" t="t" r="r" b="b"/>
                <a:pathLst>
                  <a:path w="1206110" h="246077">
                    <a:moveTo>
                      <a:pt x="0" y="0"/>
                    </a:moveTo>
                    <a:lnTo>
                      <a:pt x="1206110" y="0"/>
                    </a:lnTo>
                    <a:lnTo>
                      <a:pt x="1206110" y="246077"/>
                    </a:lnTo>
                    <a:lnTo>
                      <a:pt x="0" y="246077"/>
                    </a:lnTo>
                    <a:close/>
                  </a:path>
                </a:pathLst>
              </a:custGeom>
              <a:solidFill>
                <a:srgbClr val="390B5C"/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</p:sp>
        </p:grpSp>
        <p:grpSp>
          <p:nvGrpSpPr>
            <p:cNvPr id="52" name="Group 52"/>
            <p:cNvGrpSpPr/>
            <p:nvPr/>
          </p:nvGrpSpPr>
          <p:grpSpPr>
            <a:xfrm>
              <a:off x="12407341" y="1245765"/>
              <a:ext cx="6105934" cy="2005435"/>
              <a:chOff x="0" y="0"/>
              <a:chExt cx="1206110" cy="396135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206110" cy="396135"/>
              </a:xfrm>
              <a:custGeom>
                <a:avLst/>
                <a:gdLst/>
                <a:ahLst/>
                <a:cxnLst/>
                <a:rect l="l" t="t" r="r" b="b"/>
                <a:pathLst>
                  <a:path w="1206110" h="396135">
                    <a:moveTo>
                      <a:pt x="0" y="0"/>
                    </a:moveTo>
                    <a:lnTo>
                      <a:pt x="1206110" y="0"/>
                    </a:lnTo>
                    <a:lnTo>
                      <a:pt x="1206110" y="396135"/>
                    </a:lnTo>
                    <a:lnTo>
                      <a:pt x="0" y="396135"/>
                    </a:lnTo>
                    <a:close/>
                  </a:path>
                </a:pathLst>
              </a:custGeom>
              <a:solidFill>
                <a:srgbClr val="7843A0"/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28575"/>
                <a:ext cx="1206110" cy="36756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74"/>
                  </a:lnSpc>
                </a:pPr>
                <a:endParaRPr/>
              </a:p>
            </p:txBody>
          </p:sp>
        </p:grpSp>
        <p:sp>
          <p:nvSpPr>
            <p:cNvPr id="55" name="TextBox 55"/>
            <p:cNvSpPr txBox="1"/>
            <p:nvPr/>
          </p:nvSpPr>
          <p:spPr>
            <a:xfrm>
              <a:off x="13829927" y="341536"/>
              <a:ext cx="3260761" cy="478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74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Social Impact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13500503" y="1442599"/>
              <a:ext cx="4815091" cy="683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98"/>
                </a:lnSpc>
                <a:spcBef>
                  <a:spcPct val="0"/>
                </a:spcBef>
              </a:pPr>
              <a:r>
                <a:rPr lang="en-US" sz="1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World"/>
                  <a:ea typeface="Helvetica World"/>
                  <a:cs typeface="Helvetica World"/>
                  <a:sym typeface="Helvetica World"/>
                </a:rPr>
                <a:t>Faster emergency responses, saving lives during crises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13500503" y="2447311"/>
              <a:ext cx="4794449" cy="683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98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World"/>
                  <a:ea typeface="Helvetica World"/>
                  <a:cs typeface="Helvetica World"/>
                  <a:sym typeface="Helvetica World"/>
                </a:rPr>
                <a:t>Reduced stress for families through transparent healthcare options</a:t>
              </a:r>
            </a:p>
          </p:txBody>
        </p:sp>
        <p:sp>
          <p:nvSpPr>
            <p:cNvPr id="58" name="Freeform 58"/>
            <p:cNvSpPr/>
            <p:nvPr/>
          </p:nvSpPr>
          <p:spPr>
            <a:xfrm>
              <a:off x="12605022" y="1394943"/>
              <a:ext cx="744966" cy="744966"/>
            </a:xfrm>
            <a:custGeom>
              <a:avLst/>
              <a:gdLst/>
              <a:ahLst/>
              <a:cxnLst/>
              <a:rect l="l" t="t" r="r" b="b"/>
              <a:pathLst>
                <a:path w="744966" h="744966">
                  <a:moveTo>
                    <a:pt x="0" y="0"/>
                  </a:moveTo>
                  <a:lnTo>
                    <a:pt x="744965" y="0"/>
                  </a:lnTo>
                  <a:lnTo>
                    <a:pt x="744965" y="744966"/>
                  </a:lnTo>
                  <a:lnTo>
                    <a:pt x="0" y="744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9" name="Freeform 59"/>
            <p:cNvSpPr/>
            <p:nvPr/>
          </p:nvSpPr>
          <p:spPr>
            <a:xfrm>
              <a:off x="12623387" y="2419309"/>
              <a:ext cx="708236" cy="705660"/>
            </a:xfrm>
            <a:custGeom>
              <a:avLst/>
              <a:gdLst/>
              <a:ahLst/>
              <a:cxnLst/>
              <a:rect l="l" t="t" r="r" b="b"/>
              <a:pathLst>
                <a:path w="708236" h="705660">
                  <a:moveTo>
                    <a:pt x="0" y="0"/>
                  </a:moveTo>
                  <a:lnTo>
                    <a:pt x="708235" y="0"/>
                  </a:lnTo>
                  <a:lnTo>
                    <a:pt x="708235" y="705660"/>
                  </a:lnTo>
                  <a:lnTo>
                    <a:pt x="0" y="705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60" name="Group 60"/>
            <p:cNvGrpSpPr/>
            <p:nvPr/>
          </p:nvGrpSpPr>
          <p:grpSpPr>
            <a:xfrm>
              <a:off x="12407341" y="3429000"/>
              <a:ext cx="6105934" cy="1067965"/>
              <a:chOff x="0" y="0"/>
              <a:chExt cx="1206110" cy="210956"/>
            </a:xfrm>
          </p:grpSpPr>
          <p:sp>
            <p:nvSpPr>
              <p:cNvPr id="62" name="TextBox 62"/>
              <p:cNvSpPr txBox="1"/>
              <p:nvPr/>
            </p:nvSpPr>
            <p:spPr>
              <a:xfrm>
                <a:off x="0" y="28575"/>
                <a:ext cx="1206110" cy="18238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74"/>
                  </a:lnSpc>
                </a:pPr>
                <a:endParaRPr/>
              </a:p>
            </p:txBody>
          </p:sp>
          <p:sp>
            <p:nvSpPr>
              <p:cNvPr id="61" name="Freeform 61"/>
              <p:cNvSpPr/>
              <p:nvPr/>
            </p:nvSpPr>
            <p:spPr>
              <a:xfrm>
                <a:off x="0" y="0"/>
                <a:ext cx="1206110" cy="210956"/>
              </a:xfrm>
              <a:custGeom>
                <a:avLst/>
                <a:gdLst/>
                <a:ahLst/>
                <a:cxnLst/>
                <a:rect l="l" t="t" r="r" b="b"/>
                <a:pathLst>
                  <a:path w="1206110" h="210956">
                    <a:moveTo>
                      <a:pt x="0" y="0"/>
                    </a:moveTo>
                    <a:lnTo>
                      <a:pt x="1206110" y="0"/>
                    </a:lnTo>
                    <a:lnTo>
                      <a:pt x="1206110" y="210956"/>
                    </a:lnTo>
                    <a:lnTo>
                      <a:pt x="0" y="210956"/>
                    </a:lnTo>
                    <a:close/>
                  </a:path>
                </a:pathLst>
              </a:custGeom>
              <a:solidFill>
                <a:srgbClr val="390B5C"/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</p:sp>
        </p:grpSp>
        <p:grpSp>
          <p:nvGrpSpPr>
            <p:cNvPr id="63" name="Group 63"/>
            <p:cNvGrpSpPr/>
            <p:nvPr/>
          </p:nvGrpSpPr>
          <p:grpSpPr>
            <a:xfrm>
              <a:off x="12407341" y="4496965"/>
              <a:ext cx="6105934" cy="2021612"/>
              <a:chOff x="0" y="0"/>
              <a:chExt cx="1206110" cy="399331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1206110" cy="399331"/>
              </a:xfrm>
              <a:custGeom>
                <a:avLst/>
                <a:gdLst/>
                <a:ahLst/>
                <a:cxnLst/>
                <a:rect l="l" t="t" r="r" b="b"/>
                <a:pathLst>
                  <a:path w="1206110" h="399331">
                    <a:moveTo>
                      <a:pt x="0" y="0"/>
                    </a:moveTo>
                    <a:lnTo>
                      <a:pt x="1206110" y="0"/>
                    </a:lnTo>
                    <a:lnTo>
                      <a:pt x="1206110" y="399331"/>
                    </a:lnTo>
                    <a:lnTo>
                      <a:pt x="0" y="399331"/>
                    </a:lnTo>
                    <a:close/>
                  </a:path>
                </a:pathLst>
              </a:custGeom>
              <a:solidFill>
                <a:srgbClr val="7843A0"/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0" y="28575"/>
                <a:ext cx="1206110" cy="3707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74"/>
                  </a:lnSpc>
                </a:pPr>
                <a:endParaRPr/>
              </a:p>
            </p:txBody>
          </p:sp>
        </p:grpSp>
        <p:sp>
          <p:nvSpPr>
            <p:cNvPr id="66" name="TextBox 66"/>
            <p:cNvSpPr txBox="1"/>
            <p:nvPr/>
          </p:nvSpPr>
          <p:spPr>
            <a:xfrm>
              <a:off x="13829927" y="3719736"/>
              <a:ext cx="3260761" cy="478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74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Market Impact</a:t>
              </a:r>
            </a:p>
          </p:txBody>
        </p:sp>
        <p:sp>
          <p:nvSpPr>
            <p:cNvPr id="67" name="Freeform 67"/>
            <p:cNvSpPr/>
            <p:nvPr/>
          </p:nvSpPr>
          <p:spPr>
            <a:xfrm>
              <a:off x="12591687" y="4697709"/>
              <a:ext cx="762402" cy="687224"/>
            </a:xfrm>
            <a:custGeom>
              <a:avLst/>
              <a:gdLst/>
              <a:ahLst/>
              <a:cxnLst/>
              <a:rect l="l" t="t" r="r" b="b"/>
              <a:pathLst>
                <a:path w="762402" h="687224">
                  <a:moveTo>
                    <a:pt x="0" y="0"/>
                  </a:moveTo>
                  <a:lnTo>
                    <a:pt x="762402" y="0"/>
                  </a:lnTo>
                  <a:lnTo>
                    <a:pt x="762402" y="687224"/>
                  </a:lnTo>
                  <a:lnTo>
                    <a:pt x="0" y="687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3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8" name="Freeform 68"/>
            <p:cNvSpPr/>
            <p:nvPr/>
          </p:nvSpPr>
          <p:spPr>
            <a:xfrm>
              <a:off x="12634598" y="5630077"/>
              <a:ext cx="676581" cy="687757"/>
            </a:xfrm>
            <a:custGeom>
              <a:avLst/>
              <a:gdLst/>
              <a:ahLst/>
              <a:cxnLst/>
              <a:rect l="l" t="t" r="r" b="b"/>
              <a:pathLst>
                <a:path w="676581" h="687757">
                  <a:moveTo>
                    <a:pt x="0" y="0"/>
                  </a:moveTo>
                  <a:lnTo>
                    <a:pt x="676580" y="0"/>
                  </a:lnTo>
                  <a:lnTo>
                    <a:pt x="676580" y="687757"/>
                  </a:lnTo>
                  <a:lnTo>
                    <a:pt x="0" y="687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5"/>
              <a:stretch>
                <a:fillRect/>
              </a:stretch>
            </a:blipFill>
          </p:spPr>
        </p:sp>
        <p:sp>
          <p:nvSpPr>
            <p:cNvPr id="69" name="TextBox 69"/>
            <p:cNvSpPr txBox="1"/>
            <p:nvPr/>
          </p:nvSpPr>
          <p:spPr>
            <a:xfrm>
              <a:off x="13513838" y="4716758"/>
              <a:ext cx="4815091" cy="683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98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World"/>
                  <a:ea typeface="Helvetica World"/>
                  <a:cs typeface="Helvetica World"/>
                  <a:sym typeface="Helvetica World"/>
                </a:rPr>
                <a:t>Opportunity for adoption by healthcare systems globally</a:t>
              </a:r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13513838" y="5649126"/>
              <a:ext cx="4794449" cy="683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98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World"/>
                  <a:ea typeface="Helvetica World"/>
                  <a:cs typeface="Helvetica World"/>
                  <a:sym typeface="Helvetica World"/>
                </a:rPr>
                <a:t>Enhances hospital efficiency and patient satisfaction</a:t>
              </a:r>
            </a:p>
          </p:txBody>
        </p:sp>
        <p:grpSp>
          <p:nvGrpSpPr>
            <p:cNvPr id="71" name="Group 71"/>
            <p:cNvGrpSpPr/>
            <p:nvPr/>
          </p:nvGrpSpPr>
          <p:grpSpPr>
            <a:xfrm>
              <a:off x="19071368" y="1245765"/>
              <a:ext cx="4431303" cy="3028261"/>
              <a:chOff x="0" y="0"/>
              <a:chExt cx="875319" cy="598175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0" y="0"/>
                <a:ext cx="875319" cy="598175"/>
              </a:xfrm>
              <a:custGeom>
                <a:avLst/>
                <a:gdLst/>
                <a:ahLst/>
                <a:cxnLst/>
                <a:rect l="l" t="t" r="r" b="b"/>
                <a:pathLst>
                  <a:path w="875319" h="598175">
                    <a:moveTo>
                      <a:pt x="0" y="0"/>
                    </a:moveTo>
                    <a:lnTo>
                      <a:pt x="875319" y="0"/>
                    </a:lnTo>
                    <a:lnTo>
                      <a:pt x="875319" y="598175"/>
                    </a:lnTo>
                    <a:lnTo>
                      <a:pt x="0" y="598175"/>
                    </a:lnTo>
                    <a:close/>
                  </a:path>
                </a:pathLst>
              </a:custGeom>
              <a:solidFill>
                <a:srgbClr val="7843A0"/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</p:sp>
          <p:sp>
            <p:nvSpPr>
              <p:cNvPr id="73" name="TextBox 73"/>
              <p:cNvSpPr txBox="1"/>
              <p:nvPr/>
            </p:nvSpPr>
            <p:spPr>
              <a:xfrm>
                <a:off x="0" y="28575"/>
                <a:ext cx="875319" cy="569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74"/>
                  </a:lnSpc>
                </a:pPr>
                <a:endParaRPr/>
              </a:p>
            </p:txBody>
          </p:sp>
        </p:grpSp>
        <p:grpSp>
          <p:nvGrpSpPr>
            <p:cNvPr id="74" name="Group 74"/>
            <p:cNvGrpSpPr/>
            <p:nvPr/>
          </p:nvGrpSpPr>
          <p:grpSpPr>
            <a:xfrm>
              <a:off x="19065018" y="0"/>
              <a:ext cx="4444003" cy="1245765"/>
              <a:chOff x="0" y="0"/>
              <a:chExt cx="877828" cy="246077"/>
            </a:xfrm>
          </p:grpSpPr>
          <p:sp>
            <p:nvSpPr>
              <p:cNvPr id="75" name="Freeform 75"/>
              <p:cNvSpPr/>
              <p:nvPr/>
            </p:nvSpPr>
            <p:spPr>
              <a:xfrm>
                <a:off x="0" y="0"/>
                <a:ext cx="877828" cy="246077"/>
              </a:xfrm>
              <a:custGeom>
                <a:avLst/>
                <a:gdLst/>
                <a:ahLst/>
                <a:cxnLst/>
                <a:rect l="l" t="t" r="r" b="b"/>
                <a:pathLst>
                  <a:path w="877828" h="246077">
                    <a:moveTo>
                      <a:pt x="0" y="0"/>
                    </a:moveTo>
                    <a:lnTo>
                      <a:pt x="877828" y="0"/>
                    </a:lnTo>
                    <a:lnTo>
                      <a:pt x="877828" y="246077"/>
                    </a:lnTo>
                    <a:lnTo>
                      <a:pt x="0" y="246077"/>
                    </a:lnTo>
                    <a:close/>
                  </a:path>
                </a:pathLst>
              </a:custGeom>
              <a:solidFill>
                <a:srgbClr val="390B5C"/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</p:sp>
          <p:sp>
            <p:nvSpPr>
              <p:cNvPr id="76" name="TextBox 76"/>
              <p:cNvSpPr txBox="1"/>
              <p:nvPr/>
            </p:nvSpPr>
            <p:spPr>
              <a:xfrm>
                <a:off x="0" y="28575"/>
                <a:ext cx="877828" cy="2175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74"/>
                  </a:lnSpc>
                </a:pPr>
                <a:endParaRPr/>
              </a:p>
            </p:txBody>
          </p:sp>
        </p:grpSp>
        <p:sp>
          <p:nvSpPr>
            <p:cNvPr id="77" name="TextBox 77"/>
            <p:cNvSpPr txBox="1"/>
            <p:nvPr/>
          </p:nvSpPr>
          <p:spPr>
            <a:xfrm>
              <a:off x="20095037" y="1549803"/>
              <a:ext cx="3413985" cy="1025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98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World"/>
                  <a:ea typeface="Helvetica World"/>
                  <a:cs typeface="Helvetica World"/>
                  <a:sym typeface="Helvetica World"/>
                </a:rPr>
                <a:t>Seamless integration of hospital networks and patient interfaces</a:t>
              </a:r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20095037" y="2990171"/>
              <a:ext cx="3399351" cy="1025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98"/>
                </a:lnSpc>
                <a:spcBef>
                  <a:spcPct val="0"/>
                </a:spcBef>
              </a:pPr>
              <a:r>
                <a:rPr lang="en-US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World"/>
                  <a:ea typeface="Helvetica World"/>
                  <a:cs typeface="Helvetica World"/>
                  <a:sym typeface="Helvetica World"/>
                </a:rPr>
                <a:t>Analysis on Data for prediction of resource usage and availability</a:t>
              </a:r>
              <a:endParaRPr 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"/>
                <a:ea typeface="Helvetica World"/>
                <a:cs typeface="Helvetica World"/>
                <a:sym typeface="Helvetica World"/>
              </a:endParaRPr>
            </a:p>
          </p:txBody>
        </p:sp>
        <p:sp>
          <p:nvSpPr>
            <p:cNvPr id="79" name="Freeform 79"/>
            <p:cNvSpPr/>
            <p:nvPr/>
          </p:nvSpPr>
          <p:spPr>
            <a:xfrm>
              <a:off x="19199343" y="1577264"/>
              <a:ext cx="752827" cy="594733"/>
            </a:xfrm>
            <a:custGeom>
              <a:avLst/>
              <a:gdLst/>
              <a:ahLst/>
              <a:cxnLst/>
              <a:rect l="l" t="t" r="r" b="b"/>
              <a:pathLst>
                <a:path w="752827" h="594733">
                  <a:moveTo>
                    <a:pt x="0" y="0"/>
                  </a:moveTo>
                  <a:lnTo>
                    <a:pt x="752827" y="0"/>
                  </a:lnTo>
                  <a:lnTo>
                    <a:pt x="752827" y="594733"/>
                  </a:lnTo>
                  <a:lnTo>
                    <a:pt x="0" y="594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6"/>
              <a:stretch>
                <a:fillRect/>
              </a:stretch>
            </a:blipFill>
          </p:spPr>
        </p:sp>
        <p:sp>
          <p:nvSpPr>
            <p:cNvPr id="81" name="TextBox 81"/>
            <p:cNvSpPr txBox="1"/>
            <p:nvPr/>
          </p:nvSpPr>
          <p:spPr>
            <a:xfrm>
              <a:off x="20103793" y="379636"/>
              <a:ext cx="2366456" cy="478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74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Innovation</a:t>
              </a:r>
            </a:p>
          </p:txBody>
        </p:sp>
      </p:grpSp>
      <p:sp>
        <p:nvSpPr>
          <p:cNvPr id="82" name="Freeform 82"/>
          <p:cNvSpPr/>
          <p:nvPr/>
        </p:nvSpPr>
        <p:spPr>
          <a:xfrm>
            <a:off x="123825" y="8913126"/>
            <a:ext cx="2982213" cy="1278624"/>
          </a:xfrm>
          <a:custGeom>
            <a:avLst/>
            <a:gdLst/>
            <a:ahLst/>
            <a:cxnLst/>
            <a:rect l="l" t="t" r="r" b="b"/>
            <a:pathLst>
              <a:path w="2982213" h="1278624">
                <a:moveTo>
                  <a:pt x="0" y="0"/>
                </a:moveTo>
                <a:lnTo>
                  <a:pt x="2982213" y="0"/>
                </a:lnTo>
                <a:lnTo>
                  <a:pt x="2982213" y="1278624"/>
                </a:lnTo>
                <a:lnTo>
                  <a:pt x="0" y="1278624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alphaModFix amt="30000"/>
            </a:blip>
            <a:stretch>
              <a:fillRect/>
            </a:stretch>
          </a:blipFill>
        </p:spPr>
      </p:sp>
      <p:sp>
        <p:nvSpPr>
          <p:cNvPr id="83" name="TextBox 83"/>
          <p:cNvSpPr txBox="1"/>
          <p:nvPr/>
        </p:nvSpPr>
        <p:spPr>
          <a:xfrm>
            <a:off x="1079591" y="1228072"/>
            <a:ext cx="15892803" cy="1234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9"/>
              </a:lnSpc>
            </a:pPr>
            <a:r>
              <a:rPr lang="en-US" sz="2299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"/>
                <a:ea typeface="Helvetica World"/>
                <a:cs typeface="Helvetica World"/>
                <a:sym typeface="Helvetica World"/>
              </a:rPr>
              <a:t>To address these challenges, we propose an </a:t>
            </a:r>
            <a:r>
              <a:rPr lang="en-US" sz="22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 Bold"/>
                <a:ea typeface="Helvetica World Bold"/>
                <a:cs typeface="Helvetica World Bold"/>
                <a:sym typeface="Helvetica World Bold"/>
              </a:rPr>
              <a:t>Integrated Healthcare Coordination Platform</a:t>
            </a:r>
            <a:r>
              <a:rPr lang="en-US" sz="2299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"/>
                <a:ea typeface="Helvetica World"/>
                <a:cs typeface="Helvetica World"/>
                <a:sym typeface="Helvetica World"/>
              </a:rPr>
              <a:t> that bridges the gap between hospital administrators and patients. This unified system enables seamless collaboration, efficient resource management,</a:t>
            </a:r>
          </a:p>
          <a:p>
            <a:pPr algn="just">
              <a:lnSpc>
                <a:spcPts val="3219"/>
              </a:lnSpc>
            </a:pPr>
            <a:r>
              <a:rPr lang="en-US" sz="2299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"/>
                <a:ea typeface="Helvetica World"/>
                <a:cs typeface="Helvetica World"/>
                <a:sym typeface="Helvetica World"/>
              </a:rPr>
              <a:t>and real-time access to critical healthcare information, ensuring timely and effective healthcare delivery.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5765473" y="2670784"/>
            <a:ext cx="4441789" cy="684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 Bold"/>
                <a:ea typeface="Helvetica World Bold"/>
                <a:cs typeface="Helvetica World Bold"/>
                <a:sym typeface="Helvetica World Bold"/>
              </a:rPr>
              <a:t>Efficient Resource Management</a:t>
            </a:r>
          </a:p>
          <a:p>
            <a:pPr marL="431799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 Bold"/>
                <a:ea typeface="Helvetica World Bold"/>
                <a:cs typeface="Helvetica World Bold"/>
                <a:sym typeface="Helvetica World Bold"/>
              </a:rPr>
              <a:t>Enhanced Real-Time Access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045888" y="2670784"/>
            <a:ext cx="4242605" cy="684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 Bold"/>
                <a:ea typeface="Helvetica World Bold"/>
                <a:cs typeface="Helvetica World Bold"/>
                <a:sym typeface="Helvetica World Bold"/>
              </a:rPr>
              <a:t>Better patient transfer</a:t>
            </a:r>
          </a:p>
          <a:p>
            <a:pPr marL="431799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 Bold"/>
                <a:ea typeface="Helvetica World Bold"/>
                <a:cs typeface="Helvetica World Bold"/>
                <a:sym typeface="Helvetica World Bold"/>
              </a:rPr>
              <a:t>Bilateral hospital Collaboration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0684242" y="2670784"/>
            <a:ext cx="5848284" cy="1043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799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 Bold"/>
                <a:ea typeface="Helvetica World Bold"/>
                <a:cs typeface="Helvetica World Bold"/>
                <a:sym typeface="Helvetica World Bold"/>
              </a:rPr>
              <a:t>Emergency Alerts</a:t>
            </a:r>
          </a:p>
          <a:p>
            <a:pPr marL="431799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 Bold"/>
                <a:ea typeface="Helvetica World Bold"/>
                <a:cs typeface="Helvetica World Bold"/>
                <a:sym typeface="Helvetica World Bold"/>
              </a:rPr>
              <a:t>Data and Report for Betterment of Healthcare facilities </a:t>
            </a:r>
          </a:p>
        </p:txBody>
      </p:sp>
      <p:sp>
        <p:nvSpPr>
          <p:cNvPr id="87" name="TextBox 83">
            <a:extLst>
              <a:ext uri="{FF2B5EF4-FFF2-40B4-BE49-F238E27FC236}">
                <a16:creationId xmlns:a16="http://schemas.microsoft.com/office/drawing/2014/main" id="{00C21071-9BA5-4BAE-97D1-14D4371F356F}"/>
              </a:ext>
            </a:extLst>
          </p:cNvPr>
          <p:cNvSpPr txBox="1"/>
          <p:nvPr/>
        </p:nvSpPr>
        <p:spPr>
          <a:xfrm>
            <a:off x="3505200" y="9228095"/>
            <a:ext cx="10972799" cy="792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19"/>
              </a:lnSpc>
            </a:pPr>
            <a:r>
              <a:rPr lang="en-US" sz="2299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"/>
                <a:ea typeface="Helvetica World"/>
                <a:cs typeface="Helvetica World"/>
                <a:sym typeface="Helvetica World"/>
              </a:rPr>
              <a:t>Here we can write something attractive like a </a:t>
            </a:r>
            <a:r>
              <a:rPr lang="en-US" sz="22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"/>
                <a:ea typeface="Helvetica World"/>
                <a:cs typeface="Helvetica World"/>
                <a:sym typeface="Helvetica World"/>
              </a:rPr>
              <a:t>slogan</a:t>
            </a:r>
            <a:r>
              <a:rPr lang="en-US" sz="2299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"/>
                <a:ea typeface="Helvetica World"/>
                <a:cs typeface="Helvetica World"/>
                <a:sym typeface="Helvetica World"/>
              </a:rPr>
              <a:t> or </a:t>
            </a:r>
            <a:r>
              <a:rPr lang="en-US" sz="22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"/>
                <a:ea typeface="Helvetica World"/>
                <a:cs typeface="Helvetica World"/>
                <a:sym typeface="Helvetica World"/>
              </a:rPr>
              <a:t>related</a:t>
            </a:r>
            <a:r>
              <a:rPr lang="en-US" sz="2299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"/>
                <a:ea typeface="Helvetica World"/>
                <a:cs typeface="Helvetica World"/>
                <a:sym typeface="Helvetica World"/>
              </a:rPr>
              <a:t> text in two lines or one.</a:t>
            </a:r>
          </a:p>
          <a:p>
            <a:pPr algn="just">
              <a:lnSpc>
                <a:spcPts val="3219"/>
              </a:lnSpc>
            </a:pPr>
            <a:r>
              <a:rPr lang="en-US" sz="2299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"/>
                <a:ea typeface="Helvetica World"/>
                <a:cs typeface="Helvetica World"/>
                <a:sym typeface="Helvetica World"/>
              </a:rPr>
              <a:t>Here we can write </a:t>
            </a:r>
            <a:r>
              <a:rPr lang="en-US" sz="22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"/>
                <a:ea typeface="Helvetica World"/>
                <a:cs typeface="Helvetica World"/>
                <a:sym typeface="Helvetica World"/>
              </a:rPr>
              <a:t>something</a:t>
            </a:r>
            <a:r>
              <a:rPr lang="en-US" sz="2299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2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"/>
                <a:ea typeface="Helvetica World"/>
                <a:cs typeface="Helvetica World"/>
                <a:sym typeface="Helvetica World"/>
              </a:rPr>
              <a:t>attractive</a:t>
            </a:r>
            <a:r>
              <a:rPr lang="en-US" sz="2299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"/>
                <a:ea typeface="Helvetica World"/>
                <a:cs typeface="Helvetica World"/>
                <a:sym typeface="Helvetica World"/>
              </a:rPr>
              <a:t> like a slogan or related text in two lines.</a:t>
            </a:r>
          </a:p>
        </p:txBody>
      </p:sp>
      <p:sp>
        <p:nvSpPr>
          <p:cNvPr id="88" name="Freeform 44">
            <a:extLst>
              <a:ext uri="{FF2B5EF4-FFF2-40B4-BE49-F238E27FC236}">
                <a16:creationId xmlns:a16="http://schemas.microsoft.com/office/drawing/2014/main" id="{6F15F0BE-914E-F934-16DB-6A93DE584893}"/>
              </a:ext>
            </a:extLst>
          </p:cNvPr>
          <p:cNvSpPr/>
          <p:nvPr/>
        </p:nvSpPr>
        <p:spPr>
          <a:xfrm rot="1552953">
            <a:off x="14747538" y="6178448"/>
            <a:ext cx="570813" cy="613320"/>
          </a:xfrm>
          <a:custGeom>
            <a:avLst/>
            <a:gdLst/>
            <a:ahLst/>
            <a:cxnLst/>
            <a:rect l="l" t="t" r="r" b="b"/>
            <a:pathLst>
              <a:path w="422517" h="480133">
                <a:moveTo>
                  <a:pt x="0" y="0"/>
                </a:moveTo>
                <a:lnTo>
                  <a:pt x="422517" y="0"/>
                </a:lnTo>
                <a:lnTo>
                  <a:pt x="422517" y="480133"/>
                </a:lnTo>
                <a:lnTo>
                  <a:pt x="0" y="48013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1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AutoShape 48"/>
          <p:cNvSpPr/>
          <p:nvPr/>
        </p:nvSpPr>
        <p:spPr>
          <a:xfrm flipH="1" flipV="1">
            <a:off x="4505867" y="4001923"/>
            <a:ext cx="4446" cy="3831411"/>
          </a:xfrm>
          <a:prstGeom prst="line">
            <a:avLst/>
          </a:prstGeom>
          <a:ln w="47625" cap="rnd">
            <a:solidFill>
              <a:schemeClr val="bg2"/>
            </a:solidFill>
            <a:headEnd type="none" w="sm" len="sm"/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sp>
      <p:sp>
        <p:nvSpPr>
          <p:cNvPr id="70" name="AutoShape 70"/>
          <p:cNvSpPr/>
          <p:nvPr/>
        </p:nvSpPr>
        <p:spPr>
          <a:xfrm flipV="1">
            <a:off x="5659872" y="3533787"/>
            <a:ext cx="893328" cy="5216"/>
          </a:xfrm>
          <a:prstGeom prst="line">
            <a:avLst/>
          </a:prstGeom>
          <a:ln w="47625" cap="rnd">
            <a:solidFill>
              <a:schemeClr val="bg2"/>
            </a:solidFill>
            <a:headEnd type="none" w="sm" len="sm"/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sp>
      <p:sp>
        <p:nvSpPr>
          <p:cNvPr id="96" name="AutoShape 96"/>
          <p:cNvSpPr/>
          <p:nvPr/>
        </p:nvSpPr>
        <p:spPr>
          <a:xfrm flipV="1">
            <a:off x="5579854" y="8264691"/>
            <a:ext cx="893328" cy="5216"/>
          </a:xfrm>
          <a:prstGeom prst="line">
            <a:avLst/>
          </a:prstGeom>
          <a:ln w="47625" cap="rnd">
            <a:solidFill>
              <a:schemeClr val="bg2"/>
            </a:solidFill>
            <a:headEnd type="none" w="sm" len="sm"/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29EC8754-D56E-4349-A83C-B96483AE264F}"/>
              </a:ext>
            </a:extLst>
          </p:cNvPr>
          <p:cNvCxnSpPr>
            <a:stCxn id="75" idx="3"/>
            <a:endCxn id="43" idx="1"/>
          </p:cNvCxnSpPr>
          <p:nvPr/>
        </p:nvCxnSpPr>
        <p:spPr>
          <a:xfrm>
            <a:off x="10022343" y="3454346"/>
            <a:ext cx="809569" cy="1288082"/>
          </a:xfrm>
          <a:prstGeom prst="bentConnector3">
            <a:avLst>
              <a:gd name="adj1" fmla="val 56275"/>
            </a:avLst>
          </a:prstGeom>
          <a:ln w="47625" cap="rnd">
            <a:solidFill>
              <a:schemeClr val="bg2"/>
            </a:solidFill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4D66F293-04A7-45C8-8673-A1A5CEC8CE70}"/>
              </a:ext>
            </a:extLst>
          </p:cNvPr>
          <p:cNvCxnSpPr>
            <a:cxnSpLocks noChangeAspect="1"/>
            <a:stCxn id="99" idx="3"/>
          </p:cNvCxnSpPr>
          <p:nvPr/>
        </p:nvCxnSpPr>
        <p:spPr>
          <a:xfrm flipH="1" flipV="1">
            <a:off x="12152647" y="5086493"/>
            <a:ext cx="556640" cy="2981974"/>
          </a:xfrm>
          <a:prstGeom prst="bentConnector4">
            <a:avLst>
              <a:gd name="adj1" fmla="val -132330"/>
              <a:gd name="adj2" fmla="val 80521"/>
            </a:avLst>
          </a:prstGeom>
          <a:ln w="47625" cap="rnd" cmpd="sng">
            <a:solidFill>
              <a:schemeClr val="bg2"/>
            </a:solidFill>
            <a:round/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4" name="Connector: Elbow 183">
            <a:extLst>
              <a:ext uri="{FF2B5EF4-FFF2-40B4-BE49-F238E27FC236}">
                <a16:creationId xmlns:a16="http://schemas.microsoft.com/office/drawing/2014/main" id="{B670D695-28B0-4E72-A7B6-C38D23BB2992}"/>
              </a:ext>
            </a:extLst>
          </p:cNvPr>
          <p:cNvCxnSpPr>
            <a:cxnSpLocks/>
            <a:stCxn id="43" idx="3"/>
            <a:endCxn id="26" idx="1"/>
          </p:cNvCxnSpPr>
          <p:nvPr/>
        </p:nvCxnSpPr>
        <p:spPr>
          <a:xfrm flipV="1">
            <a:off x="13448775" y="3182137"/>
            <a:ext cx="1145589" cy="1560291"/>
          </a:xfrm>
          <a:prstGeom prst="bentConnector3">
            <a:avLst/>
          </a:prstGeom>
          <a:ln w="47625" cap="rnd">
            <a:solidFill>
              <a:schemeClr val="bg2"/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71F71854-36DD-47BF-87F9-C1ECD103B19B}"/>
              </a:ext>
            </a:extLst>
          </p:cNvPr>
          <p:cNvCxnSpPr>
            <a:cxnSpLocks/>
            <a:stCxn id="43" idx="3"/>
            <a:endCxn id="10" idx="1"/>
          </p:cNvCxnSpPr>
          <p:nvPr/>
        </p:nvCxnSpPr>
        <p:spPr>
          <a:xfrm>
            <a:off x="13448775" y="4742428"/>
            <a:ext cx="1145589" cy="2129225"/>
          </a:xfrm>
          <a:prstGeom prst="bentConnector3">
            <a:avLst>
              <a:gd name="adj1" fmla="val 50000"/>
            </a:avLst>
          </a:prstGeom>
          <a:ln w="47625" cap="rnd">
            <a:solidFill>
              <a:schemeClr val="bg2"/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D8B770B0-AB81-4A90-AD93-4E242C97FA71}"/>
              </a:ext>
            </a:extLst>
          </p:cNvPr>
          <p:cNvCxnSpPr>
            <a:cxnSpLocks/>
            <a:endCxn id="52" idx="1"/>
          </p:cNvCxnSpPr>
          <p:nvPr/>
        </p:nvCxnSpPr>
        <p:spPr>
          <a:xfrm rot="16200000" flipH="1">
            <a:off x="-205623" y="4673780"/>
            <a:ext cx="5501931" cy="1785843"/>
          </a:xfrm>
          <a:prstGeom prst="bentConnector2">
            <a:avLst/>
          </a:prstGeom>
          <a:ln w="47625" cap="rnd">
            <a:solidFill>
              <a:schemeClr val="bg2"/>
            </a:solidFill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6BAE1924-6A61-4982-8461-E3A33AC0C48A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1654935" y="2784133"/>
            <a:ext cx="1869499" cy="805800"/>
          </a:xfrm>
          <a:prstGeom prst="bentConnector3">
            <a:avLst>
              <a:gd name="adj1" fmla="val -185"/>
            </a:avLst>
          </a:prstGeom>
          <a:ln w="47625" cap="rnd">
            <a:solidFill>
              <a:schemeClr val="bg2"/>
            </a:solidFill>
            <a:round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Freeform 2"/>
          <p:cNvSpPr/>
          <p:nvPr/>
        </p:nvSpPr>
        <p:spPr>
          <a:xfrm>
            <a:off x="17259300" y="319496"/>
            <a:ext cx="560025" cy="1219611"/>
          </a:xfrm>
          <a:custGeom>
            <a:avLst/>
            <a:gdLst/>
            <a:ahLst/>
            <a:cxnLst/>
            <a:rect l="l" t="t" r="r" b="b"/>
            <a:pathLst>
              <a:path w="560025" h="1219611">
                <a:moveTo>
                  <a:pt x="0" y="0"/>
                </a:moveTo>
                <a:lnTo>
                  <a:pt x="560025" y="0"/>
                </a:lnTo>
                <a:lnTo>
                  <a:pt x="560025" y="1219611"/>
                </a:lnTo>
                <a:lnTo>
                  <a:pt x="0" y="12196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33675" y="-2613634"/>
            <a:ext cx="5296838" cy="5303468"/>
          </a:xfrm>
          <a:custGeom>
            <a:avLst/>
            <a:gdLst/>
            <a:ahLst/>
            <a:cxnLst/>
            <a:rect l="l" t="t" r="r" b="b"/>
            <a:pathLst>
              <a:path w="5296838" h="5303468">
                <a:moveTo>
                  <a:pt x="0" y="0"/>
                </a:moveTo>
                <a:lnTo>
                  <a:pt x="5296838" y="0"/>
                </a:lnTo>
                <a:lnTo>
                  <a:pt x="5296838" y="5303468"/>
                </a:lnTo>
                <a:lnTo>
                  <a:pt x="0" y="53034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55826" y="7543472"/>
            <a:ext cx="5065983" cy="5071459"/>
          </a:xfrm>
          <a:custGeom>
            <a:avLst/>
            <a:gdLst/>
            <a:ahLst/>
            <a:cxnLst/>
            <a:rect l="l" t="t" r="r" b="b"/>
            <a:pathLst>
              <a:path w="5065983" h="5071459">
                <a:moveTo>
                  <a:pt x="0" y="0"/>
                </a:moveTo>
                <a:lnTo>
                  <a:pt x="5065983" y="0"/>
                </a:lnTo>
                <a:lnTo>
                  <a:pt x="5065983" y="5071459"/>
                </a:lnTo>
                <a:lnTo>
                  <a:pt x="0" y="50714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532526" y="8729440"/>
            <a:ext cx="1025836" cy="1019619"/>
          </a:xfrm>
          <a:custGeom>
            <a:avLst/>
            <a:gdLst/>
            <a:ahLst/>
            <a:cxnLst/>
            <a:rect l="l" t="t" r="r" b="b"/>
            <a:pathLst>
              <a:path w="1025836" h="1019619">
                <a:moveTo>
                  <a:pt x="0" y="0"/>
                </a:moveTo>
                <a:lnTo>
                  <a:pt x="1025837" y="0"/>
                </a:lnTo>
                <a:lnTo>
                  <a:pt x="1025837" y="1019620"/>
                </a:lnTo>
                <a:lnTo>
                  <a:pt x="0" y="1019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4594364" y="5506976"/>
            <a:ext cx="3295600" cy="2620857"/>
            <a:chOff x="0" y="0"/>
            <a:chExt cx="4394133" cy="3494476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394133" cy="3494476"/>
              <a:chOff x="0" y="0"/>
              <a:chExt cx="867977" cy="69026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67977" cy="690267"/>
              </a:xfrm>
              <a:custGeom>
                <a:avLst/>
                <a:gdLst/>
                <a:ahLst/>
                <a:cxnLst/>
                <a:rect l="l" t="t" r="r" b="b"/>
                <a:pathLst>
                  <a:path w="867977" h="690267">
                    <a:moveTo>
                      <a:pt x="69121" y="0"/>
                    </a:moveTo>
                    <a:lnTo>
                      <a:pt x="798856" y="0"/>
                    </a:lnTo>
                    <a:cubicBezTo>
                      <a:pt x="837030" y="0"/>
                      <a:pt x="867977" y="30947"/>
                      <a:pt x="867977" y="69121"/>
                    </a:cubicBezTo>
                    <a:lnTo>
                      <a:pt x="867977" y="621146"/>
                    </a:lnTo>
                    <a:cubicBezTo>
                      <a:pt x="867977" y="659320"/>
                      <a:pt x="837030" y="690267"/>
                      <a:pt x="798856" y="690267"/>
                    </a:cubicBezTo>
                    <a:lnTo>
                      <a:pt x="69121" y="690267"/>
                    </a:lnTo>
                    <a:cubicBezTo>
                      <a:pt x="30947" y="690267"/>
                      <a:pt x="0" y="659320"/>
                      <a:pt x="0" y="621146"/>
                    </a:cubicBezTo>
                    <a:lnTo>
                      <a:pt x="0" y="69121"/>
                    </a:lnTo>
                    <a:cubicBezTo>
                      <a:pt x="0" y="30947"/>
                      <a:pt x="30947" y="0"/>
                      <a:pt x="69121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 w="47625" cap="rnd">
                <a:solidFill>
                  <a:srgbClr val="E9E1E1"/>
                </a:solidFill>
                <a:prstDash val="solid"/>
                <a:round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28575"/>
                <a:ext cx="867977" cy="661692"/>
              </a:xfrm>
              <a:prstGeom prst="rect">
                <a:avLst/>
              </a:prstGeom>
            </p:spPr>
            <p:txBody>
              <a:bodyPr lIns="60427" tIns="60427" rIns="60427" bIns="60427" rtlCol="0" anchor="ctr"/>
              <a:lstStyle/>
              <a:p>
                <a:pPr algn="ctr">
                  <a:lnSpc>
                    <a:spcPts val="3440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596492" y="659657"/>
              <a:ext cx="3374341" cy="980788"/>
              <a:chOff x="0" y="0"/>
              <a:chExt cx="792857" cy="23045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792857" cy="230452"/>
              </a:xfrm>
              <a:custGeom>
                <a:avLst/>
                <a:gdLst/>
                <a:ahLst/>
                <a:cxnLst/>
                <a:rect l="l" t="t" r="r" b="b"/>
                <a:pathLst>
                  <a:path w="792857" h="230452">
                    <a:moveTo>
                      <a:pt x="28289" y="0"/>
                    </a:moveTo>
                    <a:lnTo>
                      <a:pt x="764567" y="0"/>
                    </a:lnTo>
                    <a:cubicBezTo>
                      <a:pt x="780191" y="0"/>
                      <a:pt x="792857" y="12665"/>
                      <a:pt x="792857" y="28289"/>
                    </a:cubicBezTo>
                    <a:lnTo>
                      <a:pt x="792857" y="202163"/>
                    </a:lnTo>
                    <a:cubicBezTo>
                      <a:pt x="792857" y="217787"/>
                      <a:pt x="780191" y="230452"/>
                      <a:pt x="764567" y="230452"/>
                    </a:cubicBezTo>
                    <a:lnTo>
                      <a:pt x="28289" y="230452"/>
                    </a:lnTo>
                    <a:cubicBezTo>
                      <a:pt x="12665" y="230452"/>
                      <a:pt x="0" y="217787"/>
                      <a:pt x="0" y="202163"/>
                    </a:cubicBezTo>
                    <a:lnTo>
                      <a:pt x="0" y="28289"/>
                    </a:lnTo>
                    <a:cubicBezTo>
                      <a:pt x="0" y="12665"/>
                      <a:pt x="12665" y="0"/>
                      <a:pt x="28289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1D755">
                      <a:alpha val="100000"/>
                    </a:srgbClr>
                  </a:gs>
                  <a:gs pos="100000">
                    <a:srgbClr val="FFF5C3">
                      <a:alpha val="100000"/>
                    </a:srgbClr>
                  </a:gs>
                </a:gsLst>
                <a:lin ang="0"/>
              </a:gra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28575"/>
                <a:ext cx="792857" cy="20187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40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1018931" y="784676"/>
              <a:ext cx="2529463" cy="740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59"/>
                </a:lnSpc>
              </a:pPr>
              <a:r>
                <a:rPr lang="en-US" sz="1765" b="1">
                  <a:solidFill>
                    <a:srgbClr val="111111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Donor</a:t>
              </a:r>
            </a:p>
            <a:p>
              <a:pPr algn="ctr">
                <a:lnSpc>
                  <a:spcPts val="1959"/>
                </a:lnSpc>
                <a:spcBef>
                  <a:spcPct val="0"/>
                </a:spcBef>
              </a:pPr>
              <a:r>
                <a:rPr lang="en-US" sz="1765" b="1">
                  <a:solidFill>
                    <a:srgbClr val="111111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Availability</a:t>
              </a:r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601065" y="2139634"/>
              <a:ext cx="3419244" cy="980788"/>
              <a:chOff x="0" y="0"/>
              <a:chExt cx="803407" cy="23045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03407" cy="230452"/>
              </a:xfrm>
              <a:custGeom>
                <a:avLst/>
                <a:gdLst/>
                <a:ahLst/>
                <a:cxnLst/>
                <a:rect l="l" t="t" r="r" b="b"/>
                <a:pathLst>
                  <a:path w="803407" h="230452">
                    <a:moveTo>
                      <a:pt x="27918" y="0"/>
                    </a:moveTo>
                    <a:lnTo>
                      <a:pt x="775490" y="0"/>
                    </a:lnTo>
                    <a:cubicBezTo>
                      <a:pt x="790908" y="0"/>
                      <a:pt x="803407" y="12499"/>
                      <a:pt x="803407" y="27918"/>
                    </a:cubicBezTo>
                    <a:lnTo>
                      <a:pt x="803407" y="202535"/>
                    </a:lnTo>
                    <a:cubicBezTo>
                      <a:pt x="803407" y="217953"/>
                      <a:pt x="790908" y="230452"/>
                      <a:pt x="775490" y="230452"/>
                    </a:cubicBezTo>
                    <a:lnTo>
                      <a:pt x="27918" y="230452"/>
                    </a:lnTo>
                    <a:cubicBezTo>
                      <a:pt x="12499" y="230452"/>
                      <a:pt x="0" y="217953"/>
                      <a:pt x="0" y="202535"/>
                    </a:cubicBezTo>
                    <a:lnTo>
                      <a:pt x="0" y="27918"/>
                    </a:lnTo>
                    <a:cubicBezTo>
                      <a:pt x="0" y="12499"/>
                      <a:pt x="12499" y="0"/>
                      <a:pt x="27918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66969">
                      <a:alpha val="100000"/>
                    </a:srgbClr>
                  </a:gs>
                  <a:gs pos="100000">
                    <a:srgbClr val="FA8787">
                      <a:alpha val="100000"/>
                    </a:srgbClr>
                  </a:gs>
                </a:gsLst>
                <a:lin ang="0"/>
              </a:gra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28575"/>
                <a:ext cx="803407" cy="20187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40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998011" y="2264653"/>
              <a:ext cx="2625352" cy="740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59"/>
                </a:lnSpc>
                <a:spcBef>
                  <a:spcPct val="0"/>
                </a:spcBef>
              </a:pPr>
              <a:r>
                <a:rPr lang="en-US" sz="1765" b="1">
                  <a:solidFill>
                    <a:srgbClr val="111111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Donor Specification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594364" y="1817460"/>
            <a:ext cx="3295600" cy="2620857"/>
            <a:chOff x="0" y="0"/>
            <a:chExt cx="4394133" cy="3494476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4394133" cy="3494476"/>
              <a:chOff x="0" y="0"/>
              <a:chExt cx="867977" cy="690267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67977" cy="690267"/>
              </a:xfrm>
              <a:custGeom>
                <a:avLst/>
                <a:gdLst/>
                <a:ahLst/>
                <a:cxnLst/>
                <a:rect l="l" t="t" r="r" b="b"/>
                <a:pathLst>
                  <a:path w="867977" h="690267">
                    <a:moveTo>
                      <a:pt x="69121" y="0"/>
                    </a:moveTo>
                    <a:lnTo>
                      <a:pt x="798856" y="0"/>
                    </a:lnTo>
                    <a:cubicBezTo>
                      <a:pt x="837030" y="0"/>
                      <a:pt x="867977" y="30947"/>
                      <a:pt x="867977" y="69121"/>
                    </a:cubicBezTo>
                    <a:lnTo>
                      <a:pt x="867977" y="621146"/>
                    </a:lnTo>
                    <a:cubicBezTo>
                      <a:pt x="867977" y="659320"/>
                      <a:pt x="837030" y="690267"/>
                      <a:pt x="798856" y="690267"/>
                    </a:cubicBezTo>
                    <a:lnTo>
                      <a:pt x="69121" y="690267"/>
                    </a:lnTo>
                    <a:cubicBezTo>
                      <a:pt x="30947" y="690267"/>
                      <a:pt x="0" y="659320"/>
                      <a:pt x="0" y="621146"/>
                    </a:cubicBezTo>
                    <a:lnTo>
                      <a:pt x="0" y="69121"/>
                    </a:lnTo>
                    <a:cubicBezTo>
                      <a:pt x="0" y="30947"/>
                      <a:pt x="30947" y="0"/>
                      <a:pt x="69121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 w="47625" cap="rnd">
                <a:solidFill>
                  <a:srgbClr val="E9E1E1"/>
                </a:solidFill>
                <a:prstDash val="solid"/>
                <a:round/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28575"/>
                <a:ext cx="867977" cy="661692"/>
              </a:xfrm>
              <a:prstGeom prst="rect">
                <a:avLst/>
              </a:prstGeom>
            </p:spPr>
            <p:txBody>
              <a:bodyPr lIns="60427" tIns="60427" rIns="60427" bIns="60427" rtlCol="0" anchor="ctr"/>
              <a:lstStyle/>
              <a:p>
                <a:pPr algn="ctr">
                  <a:lnSpc>
                    <a:spcPts val="3440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558119" y="671266"/>
              <a:ext cx="3489150" cy="980788"/>
              <a:chOff x="0" y="0"/>
              <a:chExt cx="819833" cy="230452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9833" cy="230452"/>
              </a:xfrm>
              <a:custGeom>
                <a:avLst/>
                <a:gdLst/>
                <a:ahLst/>
                <a:cxnLst/>
                <a:rect l="l" t="t" r="r" b="b"/>
                <a:pathLst>
                  <a:path w="819833" h="230452">
                    <a:moveTo>
                      <a:pt x="27358" y="0"/>
                    </a:moveTo>
                    <a:lnTo>
                      <a:pt x="792474" y="0"/>
                    </a:lnTo>
                    <a:cubicBezTo>
                      <a:pt x="807584" y="0"/>
                      <a:pt x="819833" y="12249"/>
                      <a:pt x="819833" y="27358"/>
                    </a:cubicBezTo>
                    <a:lnTo>
                      <a:pt x="819833" y="203094"/>
                    </a:lnTo>
                    <a:cubicBezTo>
                      <a:pt x="819833" y="210350"/>
                      <a:pt x="816950" y="217308"/>
                      <a:pt x="811820" y="222439"/>
                    </a:cubicBezTo>
                    <a:cubicBezTo>
                      <a:pt x="806689" y="227570"/>
                      <a:pt x="799730" y="230452"/>
                      <a:pt x="792474" y="230452"/>
                    </a:cubicBezTo>
                    <a:lnTo>
                      <a:pt x="27358" y="230452"/>
                    </a:lnTo>
                    <a:cubicBezTo>
                      <a:pt x="20102" y="230452"/>
                      <a:pt x="13144" y="227570"/>
                      <a:pt x="8013" y="222439"/>
                    </a:cubicBezTo>
                    <a:cubicBezTo>
                      <a:pt x="2882" y="217308"/>
                      <a:pt x="0" y="210350"/>
                      <a:pt x="0" y="203094"/>
                    </a:cubicBezTo>
                    <a:lnTo>
                      <a:pt x="0" y="27358"/>
                    </a:lnTo>
                    <a:cubicBezTo>
                      <a:pt x="0" y="20102"/>
                      <a:pt x="2882" y="13144"/>
                      <a:pt x="8013" y="8013"/>
                    </a:cubicBezTo>
                    <a:cubicBezTo>
                      <a:pt x="13144" y="2882"/>
                      <a:pt x="20102" y="0"/>
                      <a:pt x="27358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959F">
                      <a:alpha val="100000"/>
                    </a:srgbClr>
                  </a:gs>
                  <a:gs pos="100000">
                    <a:srgbClr val="FFCCD1">
                      <a:alpha val="100000"/>
                    </a:srgbClr>
                  </a:gs>
                </a:gsLst>
                <a:lin ang="0"/>
              </a:gra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28575"/>
                <a:ext cx="819833" cy="20187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40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713420" y="821130"/>
              <a:ext cx="3178547" cy="740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59"/>
                </a:lnSpc>
                <a:spcBef>
                  <a:spcPct val="0"/>
                </a:spcBef>
              </a:pPr>
              <a:r>
                <a:rPr lang="en-US" sz="1765" b="1">
                  <a:solidFill>
                    <a:srgbClr val="111111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Hospital Services Availability</a:t>
              </a:r>
            </a:p>
          </p:txBody>
        </p:sp>
        <p:grpSp>
          <p:nvGrpSpPr>
            <p:cNvPr id="33" name="Group 33"/>
            <p:cNvGrpSpPr/>
            <p:nvPr/>
          </p:nvGrpSpPr>
          <p:grpSpPr>
            <a:xfrm>
              <a:off x="556830" y="2201583"/>
              <a:ext cx="3374341" cy="980788"/>
              <a:chOff x="0" y="0"/>
              <a:chExt cx="792857" cy="230452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792857" cy="230452"/>
              </a:xfrm>
              <a:custGeom>
                <a:avLst/>
                <a:gdLst/>
                <a:ahLst/>
                <a:cxnLst/>
                <a:rect l="l" t="t" r="r" b="b"/>
                <a:pathLst>
                  <a:path w="792857" h="230452">
                    <a:moveTo>
                      <a:pt x="28289" y="0"/>
                    </a:moveTo>
                    <a:lnTo>
                      <a:pt x="764567" y="0"/>
                    </a:lnTo>
                    <a:cubicBezTo>
                      <a:pt x="780191" y="0"/>
                      <a:pt x="792857" y="12665"/>
                      <a:pt x="792857" y="28289"/>
                    </a:cubicBezTo>
                    <a:lnTo>
                      <a:pt x="792857" y="202163"/>
                    </a:lnTo>
                    <a:cubicBezTo>
                      <a:pt x="792857" y="217787"/>
                      <a:pt x="780191" y="230452"/>
                      <a:pt x="764567" y="230452"/>
                    </a:cubicBezTo>
                    <a:lnTo>
                      <a:pt x="28289" y="230452"/>
                    </a:lnTo>
                    <a:cubicBezTo>
                      <a:pt x="12665" y="230452"/>
                      <a:pt x="0" y="217787"/>
                      <a:pt x="0" y="202163"/>
                    </a:cubicBezTo>
                    <a:lnTo>
                      <a:pt x="0" y="28289"/>
                    </a:lnTo>
                    <a:cubicBezTo>
                      <a:pt x="0" y="12665"/>
                      <a:pt x="12665" y="0"/>
                      <a:pt x="28289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AF2D">
                      <a:alpha val="100000"/>
                    </a:srgbClr>
                  </a:gs>
                  <a:gs pos="100000">
                    <a:srgbClr val="FFC05A">
                      <a:alpha val="100000"/>
                    </a:srgbClr>
                  </a:gs>
                </a:gsLst>
                <a:lin ang="0"/>
              </a:gra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28575"/>
                <a:ext cx="792857" cy="20187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40"/>
                  </a:lnSpc>
                </a:pPr>
                <a:endParaRPr/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631205" y="2326602"/>
              <a:ext cx="3225591" cy="740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59"/>
                </a:lnSpc>
              </a:pPr>
              <a:r>
                <a:rPr lang="en-US" sz="1765" b="1">
                  <a:solidFill>
                    <a:srgbClr val="111111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Doctors</a:t>
              </a:r>
            </a:p>
            <a:p>
              <a:pPr algn="ctr">
                <a:lnSpc>
                  <a:spcPts val="1959"/>
                </a:lnSpc>
                <a:spcBef>
                  <a:spcPct val="0"/>
                </a:spcBef>
              </a:pPr>
              <a:r>
                <a:rPr lang="en-US" sz="1765" b="1">
                  <a:solidFill>
                    <a:srgbClr val="111111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Availability Schedule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0831912" y="4329027"/>
            <a:ext cx="2616863" cy="735591"/>
            <a:chOff x="200579" y="308688"/>
            <a:chExt cx="3489150" cy="980788"/>
          </a:xfrm>
        </p:grpSpPr>
        <p:grpSp>
          <p:nvGrpSpPr>
            <p:cNvPr id="41" name="Group 41"/>
            <p:cNvGrpSpPr/>
            <p:nvPr/>
          </p:nvGrpSpPr>
          <p:grpSpPr>
            <a:xfrm>
              <a:off x="200579" y="308688"/>
              <a:ext cx="3489150" cy="980788"/>
              <a:chOff x="0" y="0"/>
              <a:chExt cx="819833" cy="230452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819833" cy="230452"/>
              </a:xfrm>
              <a:custGeom>
                <a:avLst/>
                <a:gdLst/>
                <a:ahLst/>
                <a:cxnLst/>
                <a:rect l="l" t="t" r="r" b="b"/>
                <a:pathLst>
                  <a:path w="819833" h="230452">
                    <a:moveTo>
                      <a:pt x="27358" y="0"/>
                    </a:moveTo>
                    <a:lnTo>
                      <a:pt x="792474" y="0"/>
                    </a:lnTo>
                    <a:cubicBezTo>
                      <a:pt x="807584" y="0"/>
                      <a:pt x="819833" y="12249"/>
                      <a:pt x="819833" y="27358"/>
                    </a:cubicBezTo>
                    <a:lnTo>
                      <a:pt x="819833" y="203094"/>
                    </a:lnTo>
                    <a:cubicBezTo>
                      <a:pt x="819833" y="210350"/>
                      <a:pt x="816950" y="217308"/>
                      <a:pt x="811820" y="222439"/>
                    </a:cubicBezTo>
                    <a:cubicBezTo>
                      <a:pt x="806689" y="227570"/>
                      <a:pt x="799730" y="230452"/>
                      <a:pt x="792474" y="230452"/>
                    </a:cubicBezTo>
                    <a:lnTo>
                      <a:pt x="27358" y="230452"/>
                    </a:lnTo>
                    <a:cubicBezTo>
                      <a:pt x="20102" y="230452"/>
                      <a:pt x="13144" y="227570"/>
                      <a:pt x="8013" y="222439"/>
                    </a:cubicBezTo>
                    <a:cubicBezTo>
                      <a:pt x="2882" y="217308"/>
                      <a:pt x="0" y="210350"/>
                      <a:pt x="0" y="203094"/>
                    </a:cubicBezTo>
                    <a:lnTo>
                      <a:pt x="0" y="27358"/>
                    </a:lnTo>
                    <a:cubicBezTo>
                      <a:pt x="0" y="20102"/>
                      <a:pt x="2882" y="13144"/>
                      <a:pt x="8013" y="8013"/>
                    </a:cubicBezTo>
                    <a:cubicBezTo>
                      <a:pt x="13144" y="2882"/>
                      <a:pt x="20102" y="0"/>
                      <a:pt x="27358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6BB7D8">
                      <a:alpha val="100000"/>
                    </a:srgbClr>
                  </a:gs>
                  <a:gs pos="100000">
                    <a:srgbClr val="9ECADD">
                      <a:alpha val="100000"/>
                    </a:srgbClr>
                  </a:gs>
                </a:gsLst>
                <a:lin ang="0"/>
              </a:gra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0" y="28575"/>
                <a:ext cx="819833" cy="20187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40"/>
                  </a:lnSpc>
                </a:pPr>
                <a:endParaRPr/>
              </a:p>
            </p:txBody>
          </p:sp>
        </p:grpSp>
        <p:sp>
          <p:nvSpPr>
            <p:cNvPr id="44" name="TextBox 44"/>
            <p:cNvSpPr txBox="1"/>
            <p:nvPr/>
          </p:nvSpPr>
          <p:spPr>
            <a:xfrm>
              <a:off x="660132" y="433707"/>
              <a:ext cx="2570043" cy="740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59"/>
                </a:lnSpc>
                <a:spcBef>
                  <a:spcPct val="0"/>
                </a:spcBef>
              </a:pPr>
              <a:r>
                <a:rPr lang="en-US" sz="1765" b="1">
                  <a:solidFill>
                    <a:srgbClr val="111111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Availability Search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3438264" y="7814647"/>
            <a:ext cx="2141590" cy="897546"/>
            <a:chOff x="226444" y="361566"/>
            <a:chExt cx="2855454" cy="1196728"/>
          </a:xfrm>
        </p:grpSpPr>
        <p:grpSp>
          <p:nvGrpSpPr>
            <p:cNvPr id="50" name="Group 50"/>
            <p:cNvGrpSpPr/>
            <p:nvPr/>
          </p:nvGrpSpPr>
          <p:grpSpPr>
            <a:xfrm>
              <a:off x="226444" y="361566"/>
              <a:ext cx="2855454" cy="1196728"/>
              <a:chOff x="0" y="0"/>
              <a:chExt cx="564040" cy="236391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564040" cy="236391"/>
              </a:xfrm>
              <a:custGeom>
                <a:avLst/>
                <a:gdLst/>
                <a:ahLst/>
                <a:cxnLst/>
                <a:rect l="l" t="t" r="r" b="b"/>
                <a:pathLst>
                  <a:path w="564040" h="236391">
                    <a:moveTo>
                      <a:pt x="39765" y="0"/>
                    </a:moveTo>
                    <a:lnTo>
                      <a:pt x="524275" y="0"/>
                    </a:lnTo>
                    <a:cubicBezTo>
                      <a:pt x="546237" y="0"/>
                      <a:pt x="564040" y="17804"/>
                      <a:pt x="564040" y="39765"/>
                    </a:cubicBezTo>
                    <a:lnTo>
                      <a:pt x="564040" y="196625"/>
                    </a:lnTo>
                    <a:cubicBezTo>
                      <a:pt x="564040" y="218587"/>
                      <a:pt x="546237" y="236391"/>
                      <a:pt x="524275" y="236391"/>
                    </a:cubicBezTo>
                    <a:lnTo>
                      <a:pt x="39765" y="236391"/>
                    </a:lnTo>
                    <a:cubicBezTo>
                      <a:pt x="17804" y="236391"/>
                      <a:pt x="0" y="218587"/>
                      <a:pt x="0" y="196625"/>
                    </a:cubicBezTo>
                    <a:lnTo>
                      <a:pt x="0" y="39765"/>
                    </a:lnTo>
                    <a:cubicBezTo>
                      <a:pt x="0" y="17804"/>
                      <a:pt x="17804" y="0"/>
                      <a:pt x="39765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A8787">
                      <a:alpha val="100000"/>
                    </a:srgbClr>
                  </a:gs>
                  <a:gs pos="100000">
                    <a:srgbClr val="F85151">
                      <a:alpha val="100000"/>
                    </a:srgbClr>
                  </a:gs>
                </a:gsLst>
                <a:lin ang="0"/>
              </a:gra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0" y="28575"/>
                <a:ext cx="564040" cy="2078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40"/>
                  </a:lnSpc>
                </a:pPr>
                <a:endParaRPr/>
              </a:p>
            </p:txBody>
          </p:sp>
        </p:grpSp>
        <p:sp>
          <p:nvSpPr>
            <p:cNvPr id="53" name="TextBox 53"/>
            <p:cNvSpPr txBox="1"/>
            <p:nvPr/>
          </p:nvSpPr>
          <p:spPr>
            <a:xfrm>
              <a:off x="1122372" y="748004"/>
              <a:ext cx="1063597" cy="442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1"/>
                </a:lnSpc>
                <a:spcBef>
                  <a:spcPct val="0"/>
                </a:spcBef>
              </a:pPr>
              <a:r>
                <a:rPr lang="en-US" sz="2100" b="1">
                  <a:solidFill>
                    <a:srgbClr val="111111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User</a:t>
              </a: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3524434" y="3086912"/>
            <a:ext cx="2141590" cy="897546"/>
            <a:chOff x="226444" y="361566"/>
            <a:chExt cx="2855454" cy="1196728"/>
          </a:xfrm>
        </p:grpSpPr>
        <p:grpSp>
          <p:nvGrpSpPr>
            <p:cNvPr id="57" name="Group 57"/>
            <p:cNvGrpSpPr/>
            <p:nvPr/>
          </p:nvGrpSpPr>
          <p:grpSpPr>
            <a:xfrm>
              <a:off x="226444" y="361566"/>
              <a:ext cx="2855454" cy="1196728"/>
              <a:chOff x="0" y="0"/>
              <a:chExt cx="564040" cy="236391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564040" cy="236391"/>
              </a:xfrm>
              <a:custGeom>
                <a:avLst/>
                <a:gdLst/>
                <a:ahLst/>
                <a:cxnLst/>
                <a:rect l="l" t="t" r="r" b="b"/>
                <a:pathLst>
                  <a:path w="564040" h="236391">
                    <a:moveTo>
                      <a:pt x="39765" y="0"/>
                    </a:moveTo>
                    <a:lnTo>
                      <a:pt x="524275" y="0"/>
                    </a:lnTo>
                    <a:cubicBezTo>
                      <a:pt x="546237" y="0"/>
                      <a:pt x="564040" y="17804"/>
                      <a:pt x="564040" y="39765"/>
                    </a:cubicBezTo>
                    <a:lnTo>
                      <a:pt x="564040" y="196625"/>
                    </a:lnTo>
                    <a:cubicBezTo>
                      <a:pt x="564040" y="218587"/>
                      <a:pt x="546237" y="236391"/>
                      <a:pt x="524275" y="236391"/>
                    </a:cubicBezTo>
                    <a:lnTo>
                      <a:pt x="39765" y="236391"/>
                    </a:lnTo>
                    <a:cubicBezTo>
                      <a:pt x="17804" y="236391"/>
                      <a:pt x="0" y="218587"/>
                      <a:pt x="0" y="196625"/>
                    </a:cubicBezTo>
                    <a:lnTo>
                      <a:pt x="0" y="39765"/>
                    </a:lnTo>
                    <a:cubicBezTo>
                      <a:pt x="0" y="17804"/>
                      <a:pt x="17804" y="0"/>
                      <a:pt x="39765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BBB1F6">
                      <a:alpha val="100000"/>
                    </a:srgbClr>
                  </a:gs>
                  <a:gs pos="100000">
                    <a:srgbClr val="806AFD">
                      <a:alpha val="100000"/>
                    </a:srgbClr>
                  </a:gs>
                </a:gsLst>
                <a:lin ang="0"/>
              </a:gra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59" name="TextBox 59"/>
              <p:cNvSpPr txBox="1"/>
              <p:nvPr/>
            </p:nvSpPr>
            <p:spPr>
              <a:xfrm>
                <a:off x="0" y="28575"/>
                <a:ext cx="564040" cy="2078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40"/>
                  </a:lnSpc>
                </a:pPr>
                <a:endParaRPr/>
              </a:p>
            </p:txBody>
          </p:sp>
        </p:grpSp>
        <p:sp>
          <p:nvSpPr>
            <p:cNvPr id="60" name="TextBox 60"/>
            <p:cNvSpPr txBox="1"/>
            <p:nvPr/>
          </p:nvSpPr>
          <p:spPr>
            <a:xfrm>
              <a:off x="1026394" y="748004"/>
              <a:ext cx="1255555" cy="442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1"/>
                </a:lnSpc>
                <a:spcBef>
                  <a:spcPct val="0"/>
                </a:spcBef>
              </a:pPr>
              <a:r>
                <a:rPr lang="en-US" sz="2100" b="1" dirty="0">
                  <a:solidFill>
                    <a:srgbClr val="111111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Admin</a:t>
              </a:r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490669" y="1918191"/>
            <a:ext cx="2499430" cy="897546"/>
            <a:chOff x="234566" y="361566"/>
            <a:chExt cx="3332573" cy="1196728"/>
          </a:xfrm>
        </p:grpSpPr>
        <p:grpSp>
          <p:nvGrpSpPr>
            <p:cNvPr id="64" name="Group 64"/>
            <p:cNvGrpSpPr/>
            <p:nvPr/>
          </p:nvGrpSpPr>
          <p:grpSpPr>
            <a:xfrm>
              <a:off x="234566" y="361566"/>
              <a:ext cx="3332573" cy="1196728"/>
              <a:chOff x="0" y="0"/>
              <a:chExt cx="658286" cy="236391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658286" cy="236391"/>
              </a:xfrm>
              <a:custGeom>
                <a:avLst/>
                <a:gdLst/>
                <a:ahLst/>
                <a:cxnLst/>
                <a:rect l="l" t="t" r="r" b="b"/>
                <a:pathLst>
                  <a:path w="658286" h="236391">
                    <a:moveTo>
                      <a:pt x="34072" y="0"/>
                    </a:moveTo>
                    <a:lnTo>
                      <a:pt x="624214" y="0"/>
                    </a:lnTo>
                    <a:cubicBezTo>
                      <a:pt x="633250" y="0"/>
                      <a:pt x="641917" y="3590"/>
                      <a:pt x="648306" y="9980"/>
                    </a:cubicBezTo>
                    <a:cubicBezTo>
                      <a:pt x="654696" y="16369"/>
                      <a:pt x="658286" y="25036"/>
                      <a:pt x="658286" y="34072"/>
                    </a:cubicBezTo>
                    <a:lnTo>
                      <a:pt x="658286" y="202319"/>
                    </a:lnTo>
                    <a:cubicBezTo>
                      <a:pt x="658286" y="221136"/>
                      <a:pt x="643031" y="236391"/>
                      <a:pt x="624214" y="236391"/>
                    </a:cubicBezTo>
                    <a:lnTo>
                      <a:pt x="34072" y="236391"/>
                    </a:lnTo>
                    <a:cubicBezTo>
                      <a:pt x="15255" y="236391"/>
                      <a:pt x="0" y="221136"/>
                      <a:pt x="0" y="202319"/>
                    </a:cubicBezTo>
                    <a:lnTo>
                      <a:pt x="0" y="34072"/>
                    </a:lnTo>
                    <a:cubicBezTo>
                      <a:pt x="0" y="15255"/>
                      <a:pt x="15255" y="0"/>
                      <a:pt x="34072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E8E4F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66" name="TextBox 66"/>
              <p:cNvSpPr txBox="1"/>
              <p:nvPr/>
            </p:nvSpPr>
            <p:spPr>
              <a:xfrm>
                <a:off x="0" y="28575"/>
                <a:ext cx="658286" cy="2078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40"/>
                  </a:lnSpc>
                </a:pPr>
                <a:endParaRPr/>
              </a:p>
            </p:txBody>
          </p:sp>
        </p:grpSp>
        <p:sp>
          <p:nvSpPr>
            <p:cNvPr id="67" name="TextBox 67"/>
            <p:cNvSpPr txBox="1"/>
            <p:nvPr/>
          </p:nvSpPr>
          <p:spPr>
            <a:xfrm>
              <a:off x="737606" y="748004"/>
              <a:ext cx="2326493" cy="442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31"/>
                </a:lnSpc>
                <a:spcBef>
                  <a:spcPct val="0"/>
                </a:spcBef>
              </a:pPr>
              <a:r>
                <a:rPr lang="en-US" sz="2100" b="1" dirty="0">
                  <a:solidFill>
                    <a:srgbClr val="111111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Homepage</a:t>
              </a:r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6572510" y="1466678"/>
            <a:ext cx="3449833" cy="3866839"/>
            <a:chOff x="0" y="0"/>
            <a:chExt cx="4599778" cy="5155785"/>
          </a:xfrm>
        </p:grpSpPr>
        <p:grpSp>
          <p:nvGrpSpPr>
            <p:cNvPr id="73" name="Group 73"/>
            <p:cNvGrpSpPr/>
            <p:nvPr/>
          </p:nvGrpSpPr>
          <p:grpSpPr>
            <a:xfrm>
              <a:off x="0" y="0"/>
              <a:ext cx="4599778" cy="5155785"/>
              <a:chOff x="0" y="0"/>
              <a:chExt cx="908598" cy="1018427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908598" cy="1018427"/>
              </a:xfrm>
              <a:custGeom>
                <a:avLst/>
                <a:gdLst/>
                <a:ahLst/>
                <a:cxnLst/>
                <a:rect l="l" t="t" r="r" b="b"/>
                <a:pathLst>
                  <a:path w="908598" h="1018427">
                    <a:moveTo>
                      <a:pt x="78545" y="0"/>
                    </a:moveTo>
                    <a:lnTo>
                      <a:pt x="830053" y="0"/>
                    </a:lnTo>
                    <a:cubicBezTo>
                      <a:pt x="873432" y="0"/>
                      <a:pt x="908598" y="35166"/>
                      <a:pt x="908598" y="78545"/>
                    </a:cubicBezTo>
                    <a:lnTo>
                      <a:pt x="908598" y="939882"/>
                    </a:lnTo>
                    <a:cubicBezTo>
                      <a:pt x="908598" y="960713"/>
                      <a:pt x="900323" y="980691"/>
                      <a:pt x="885593" y="995421"/>
                    </a:cubicBezTo>
                    <a:cubicBezTo>
                      <a:pt x="870863" y="1010151"/>
                      <a:pt x="850885" y="1018427"/>
                      <a:pt x="830053" y="1018427"/>
                    </a:cubicBezTo>
                    <a:lnTo>
                      <a:pt x="78545" y="1018427"/>
                    </a:lnTo>
                    <a:cubicBezTo>
                      <a:pt x="57714" y="1018427"/>
                      <a:pt x="37735" y="1010151"/>
                      <a:pt x="23005" y="995421"/>
                    </a:cubicBezTo>
                    <a:cubicBezTo>
                      <a:pt x="8275" y="980691"/>
                      <a:pt x="0" y="960713"/>
                      <a:pt x="0" y="939882"/>
                    </a:cubicBezTo>
                    <a:lnTo>
                      <a:pt x="0" y="78545"/>
                    </a:lnTo>
                    <a:cubicBezTo>
                      <a:pt x="0" y="57714"/>
                      <a:pt x="8275" y="37735"/>
                      <a:pt x="23005" y="23005"/>
                    </a:cubicBezTo>
                    <a:cubicBezTo>
                      <a:pt x="37735" y="8275"/>
                      <a:pt x="57714" y="0"/>
                      <a:pt x="78545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 w="47625" cap="rnd">
                <a:solidFill>
                  <a:srgbClr val="E9E1E1"/>
                </a:solidFill>
                <a:prstDash val="solid"/>
                <a:round/>
              </a:ln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0" y="28575"/>
                <a:ext cx="908598" cy="9898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40"/>
                  </a:lnSpc>
                </a:pPr>
                <a:endParaRPr/>
              </a:p>
            </p:txBody>
          </p:sp>
        </p:grpSp>
        <p:sp>
          <p:nvSpPr>
            <p:cNvPr id="76" name="AutoShape 76"/>
            <p:cNvSpPr/>
            <p:nvPr/>
          </p:nvSpPr>
          <p:spPr>
            <a:xfrm flipH="1">
              <a:off x="2315764" y="1772690"/>
              <a:ext cx="0" cy="385445"/>
            </a:xfrm>
            <a:prstGeom prst="line">
              <a:avLst/>
            </a:prstGeom>
            <a:ln>
              <a:headEnd type="none" w="sm" len="sm"/>
              <a:tailEnd type="triangle" w="lg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sp>
        <p:grpSp>
          <p:nvGrpSpPr>
            <p:cNvPr id="77" name="Group 77"/>
            <p:cNvGrpSpPr/>
            <p:nvPr/>
          </p:nvGrpSpPr>
          <p:grpSpPr>
            <a:xfrm>
              <a:off x="724301" y="734527"/>
              <a:ext cx="3299104" cy="1047388"/>
              <a:chOff x="0" y="0"/>
              <a:chExt cx="792857" cy="251713"/>
            </a:xfrm>
          </p:grpSpPr>
          <p:sp>
            <p:nvSpPr>
              <p:cNvPr id="78" name="Freeform 78"/>
              <p:cNvSpPr/>
              <p:nvPr/>
            </p:nvSpPr>
            <p:spPr>
              <a:xfrm>
                <a:off x="0" y="0"/>
                <a:ext cx="792857" cy="251713"/>
              </a:xfrm>
              <a:custGeom>
                <a:avLst/>
                <a:gdLst/>
                <a:ahLst/>
                <a:cxnLst/>
                <a:rect l="l" t="t" r="r" b="b"/>
                <a:pathLst>
                  <a:path w="792857" h="251713">
                    <a:moveTo>
                      <a:pt x="34418" y="0"/>
                    </a:moveTo>
                    <a:lnTo>
                      <a:pt x="758439" y="0"/>
                    </a:lnTo>
                    <a:cubicBezTo>
                      <a:pt x="777447" y="0"/>
                      <a:pt x="792857" y="15409"/>
                      <a:pt x="792857" y="34418"/>
                    </a:cubicBezTo>
                    <a:lnTo>
                      <a:pt x="792857" y="217295"/>
                    </a:lnTo>
                    <a:cubicBezTo>
                      <a:pt x="792857" y="226424"/>
                      <a:pt x="789231" y="235178"/>
                      <a:pt x="782776" y="241633"/>
                    </a:cubicBezTo>
                    <a:cubicBezTo>
                      <a:pt x="776321" y="248087"/>
                      <a:pt x="767567" y="251713"/>
                      <a:pt x="758439" y="251713"/>
                    </a:cubicBezTo>
                    <a:lnTo>
                      <a:pt x="34418" y="251713"/>
                    </a:lnTo>
                    <a:cubicBezTo>
                      <a:pt x="25290" y="251713"/>
                      <a:pt x="16535" y="248087"/>
                      <a:pt x="10081" y="241633"/>
                    </a:cubicBezTo>
                    <a:cubicBezTo>
                      <a:pt x="3626" y="235178"/>
                      <a:pt x="0" y="226424"/>
                      <a:pt x="0" y="217295"/>
                    </a:cubicBezTo>
                    <a:lnTo>
                      <a:pt x="0" y="34418"/>
                    </a:lnTo>
                    <a:cubicBezTo>
                      <a:pt x="0" y="25290"/>
                      <a:pt x="3626" y="16535"/>
                      <a:pt x="10081" y="10081"/>
                    </a:cubicBezTo>
                    <a:cubicBezTo>
                      <a:pt x="16535" y="3626"/>
                      <a:pt x="25290" y="0"/>
                      <a:pt x="34418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43B58">
                      <a:alpha val="100000"/>
                    </a:srgbClr>
                  </a:gs>
                  <a:gs pos="100000">
                    <a:srgbClr val="E64F6F">
                      <a:alpha val="100000"/>
                    </a:srgbClr>
                  </a:gs>
                </a:gsLst>
                <a:lin ang="0"/>
              </a:gra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79" name="TextBox 79"/>
              <p:cNvSpPr txBox="1"/>
              <p:nvPr/>
            </p:nvSpPr>
            <p:spPr>
              <a:xfrm>
                <a:off x="0" y="28575"/>
                <a:ext cx="792857" cy="223138"/>
              </a:xfrm>
              <a:prstGeom prst="rect">
                <a:avLst/>
              </a:prstGeom>
            </p:spPr>
            <p:txBody>
              <a:bodyPr lIns="41754" tIns="41754" rIns="41754" bIns="41754" rtlCol="0" anchor="ctr"/>
              <a:lstStyle/>
              <a:p>
                <a:pPr algn="ctr">
                  <a:lnSpc>
                    <a:spcPts val="3441"/>
                  </a:lnSpc>
                </a:pPr>
                <a:endParaRPr/>
              </a:p>
            </p:txBody>
          </p:sp>
        </p:grpSp>
        <p:sp>
          <p:nvSpPr>
            <p:cNvPr id="80" name="TextBox 80"/>
            <p:cNvSpPr txBox="1"/>
            <p:nvPr/>
          </p:nvSpPr>
          <p:spPr>
            <a:xfrm>
              <a:off x="919000" y="910730"/>
              <a:ext cx="2909705" cy="714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15"/>
                </a:lnSpc>
              </a:pPr>
              <a:r>
                <a:rPr lang="en-US" sz="1726" b="1" dirty="0">
                  <a:solidFill>
                    <a:srgbClr val="111111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Signup or</a:t>
              </a:r>
            </a:p>
            <a:p>
              <a:pPr algn="ctr">
                <a:lnSpc>
                  <a:spcPts val="1915"/>
                </a:lnSpc>
                <a:spcBef>
                  <a:spcPct val="0"/>
                </a:spcBef>
              </a:pPr>
              <a:r>
                <a:rPr lang="en-US" sz="1726" b="1" dirty="0">
                  <a:solidFill>
                    <a:srgbClr val="111111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 Login</a:t>
              </a:r>
            </a:p>
          </p:txBody>
        </p:sp>
        <p:grpSp>
          <p:nvGrpSpPr>
            <p:cNvPr id="83" name="Group 83"/>
            <p:cNvGrpSpPr/>
            <p:nvPr/>
          </p:nvGrpSpPr>
          <p:grpSpPr>
            <a:xfrm>
              <a:off x="692266" y="2172905"/>
              <a:ext cx="3411352" cy="1093123"/>
              <a:chOff x="0" y="0"/>
              <a:chExt cx="819833" cy="262705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819833" cy="262705"/>
              </a:xfrm>
              <a:custGeom>
                <a:avLst/>
                <a:gdLst/>
                <a:ahLst/>
                <a:cxnLst/>
                <a:rect l="l" t="t" r="r" b="b"/>
                <a:pathLst>
                  <a:path w="819833" h="262705">
                    <a:moveTo>
                      <a:pt x="33285" y="0"/>
                    </a:moveTo>
                    <a:lnTo>
                      <a:pt x="786547" y="0"/>
                    </a:lnTo>
                    <a:cubicBezTo>
                      <a:pt x="804930" y="0"/>
                      <a:pt x="819833" y="14902"/>
                      <a:pt x="819833" y="33285"/>
                    </a:cubicBezTo>
                    <a:lnTo>
                      <a:pt x="819833" y="229419"/>
                    </a:lnTo>
                    <a:cubicBezTo>
                      <a:pt x="819833" y="238247"/>
                      <a:pt x="816326" y="246713"/>
                      <a:pt x="810084" y="252956"/>
                    </a:cubicBezTo>
                    <a:cubicBezTo>
                      <a:pt x="803841" y="259198"/>
                      <a:pt x="795375" y="262705"/>
                      <a:pt x="786547" y="262705"/>
                    </a:cubicBezTo>
                    <a:lnTo>
                      <a:pt x="33285" y="262705"/>
                    </a:lnTo>
                    <a:cubicBezTo>
                      <a:pt x="14902" y="262705"/>
                      <a:pt x="0" y="247802"/>
                      <a:pt x="0" y="229419"/>
                    </a:cubicBezTo>
                    <a:lnTo>
                      <a:pt x="0" y="33285"/>
                    </a:lnTo>
                    <a:cubicBezTo>
                      <a:pt x="0" y="14902"/>
                      <a:pt x="14902" y="0"/>
                      <a:pt x="33285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82D673">
                      <a:alpha val="100000"/>
                    </a:srgbClr>
                  </a:gs>
                  <a:gs pos="100000">
                    <a:srgbClr val="A2D998">
                      <a:alpha val="100000"/>
                    </a:srgbClr>
                  </a:gs>
                </a:gsLst>
                <a:lin ang="0"/>
              </a:gra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85" name="TextBox 85"/>
              <p:cNvSpPr txBox="1"/>
              <p:nvPr/>
            </p:nvSpPr>
            <p:spPr>
              <a:xfrm>
                <a:off x="0" y="28575"/>
                <a:ext cx="819833" cy="234130"/>
              </a:xfrm>
              <a:prstGeom prst="rect">
                <a:avLst/>
              </a:prstGeom>
            </p:spPr>
            <p:txBody>
              <a:bodyPr lIns="41754" tIns="41754" rIns="41754" bIns="41754" rtlCol="0" anchor="ctr"/>
              <a:lstStyle/>
              <a:p>
                <a:pPr algn="ctr">
                  <a:lnSpc>
                    <a:spcPts val="3441"/>
                  </a:lnSpc>
                </a:pPr>
                <a:endParaRPr/>
              </a:p>
            </p:txBody>
          </p:sp>
        </p:grpSp>
        <p:sp>
          <p:nvSpPr>
            <p:cNvPr id="86" name="TextBox 86"/>
            <p:cNvSpPr txBox="1"/>
            <p:nvPr/>
          </p:nvSpPr>
          <p:spPr>
            <a:xfrm>
              <a:off x="900014" y="2371976"/>
              <a:ext cx="2995857" cy="714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15"/>
                </a:lnSpc>
              </a:pPr>
              <a:r>
                <a:rPr lang="en-US" sz="1726" b="1">
                  <a:solidFill>
                    <a:srgbClr val="111111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Update </a:t>
              </a:r>
            </a:p>
            <a:p>
              <a:pPr algn="ctr">
                <a:lnSpc>
                  <a:spcPts val="1915"/>
                </a:lnSpc>
                <a:spcBef>
                  <a:spcPct val="0"/>
                </a:spcBef>
              </a:pPr>
              <a:r>
                <a:rPr lang="en-US" sz="1726" b="1">
                  <a:solidFill>
                    <a:srgbClr val="111111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Resources</a:t>
              </a:r>
            </a:p>
          </p:txBody>
        </p:sp>
        <p:grpSp>
          <p:nvGrpSpPr>
            <p:cNvPr id="89" name="Group 89"/>
            <p:cNvGrpSpPr/>
            <p:nvPr/>
          </p:nvGrpSpPr>
          <p:grpSpPr>
            <a:xfrm>
              <a:off x="760613" y="3640337"/>
              <a:ext cx="3343005" cy="1093123"/>
              <a:chOff x="0" y="0"/>
              <a:chExt cx="803407" cy="262705"/>
            </a:xfrm>
          </p:grpSpPr>
          <p:sp>
            <p:nvSpPr>
              <p:cNvPr id="90" name="Freeform 90"/>
              <p:cNvSpPr/>
              <p:nvPr/>
            </p:nvSpPr>
            <p:spPr>
              <a:xfrm>
                <a:off x="0" y="0"/>
                <a:ext cx="803407" cy="262705"/>
              </a:xfrm>
              <a:custGeom>
                <a:avLst/>
                <a:gdLst/>
                <a:ahLst/>
                <a:cxnLst/>
                <a:rect l="l" t="t" r="r" b="b"/>
                <a:pathLst>
                  <a:path w="803407" h="262705">
                    <a:moveTo>
                      <a:pt x="33966" y="0"/>
                    </a:moveTo>
                    <a:lnTo>
                      <a:pt x="769441" y="0"/>
                    </a:lnTo>
                    <a:cubicBezTo>
                      <a:pt x="778450" y="0"/>
                      <a:pt x="787089" y="3579"/>
                      <a:pt x="793459" y="9948"/>
                    </a:cubicBezTo>
                    <a:cubicBezTo>
                      <a:pt x="799829" y="16318"/>
                      <a:pt x="803407" y="24958"/>
                      <a:pt x="803407" y="33966"/>
                    </a:cubicBezTo>
                    <a:lnTo>
                      <a:pt x="803407" y="228739"/>
                    </a:lnTo>
                    <a:cubicBezTo>
                      <a:pt x="803407" y="237747"/>
                      <a:pt x="799829" y="246386"/>
                      <a:pt x="793459" y="252756"/>
                    </a:cubicBezTo>
                    <a:cubicBezTo>
                      <a:pt x="787089" y="259126"/>
                      <a:pt x="778450" y="262705"/>
                      <a:pt x="769441" y="262705"/>
                    </a:cubicBezTo>
                    <a:lnTo>
                      <a:pt x="33966" y="262705"/>
                    </a:lnTo>
                    <a:cubicBezTo>
                      <a:pt x="24958" y="262705"/>
                      <a:pt x="16318" y="259126"/>
                      <a:pt x="9948" y="252756"/>
                    </a:cubicBezTo>
                    <a:cubicBezTo>
                      <a:pt x="3579" y="246386"/>
                      <a:pt x="0" y="237747"/>
                      <a:pt x="0" y="228739"/>
                    </a:cubicBezTo>
                    <a:lnTo>
                      <a:pt x="0" y="33966"/>
                    </a:lnTo>
                    <a:cubicBezTo>
                      <a:pt x="0" y="24958"/>
                      <a:pt x="3579" y="16318"/>
                      <a:pt x="9948" y="9948"/>
                    </a:cubicBezTo>
                    <a:cubicBezTo>
                      <a:pt x="16318" y="3579"/>
                      <a:pt x="24958" y="0"/>
                      <a:pt x="3396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C906">
                      <a:alpha val="100000"/>
                    </a:srgbClr>
                  </a:gs>
                  <a:gs pos="100000">
                    <a:srgbClr val="FFDC5D">
                      <a:alpha val="100000"/>
                    </a:srgbClr>
                  </a:gs>
                </a:gsLst>
                <a:lin ang="0"/>
              </a:gra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91" name="TextBox 91"/>
              <p:cNvSpPr txBox="1"/>
              <p:nvPr/>
            </p:nvSpPr>
            <p:spPr>
              <a:xfrm>
                <a:off x="0" y="28575"/>
                <a:ext cx="803407" cy="234130"/>
              </a:xfrm>
              <a:prstGeom prst="rect">
                <a:avLst/>
              </a:prstGeom>
            </p:spPr>
            <p:txBody>
              <a:bodyPr lIns="41754" tIns="41754" rIns="41754" bIns="41754" rtlCol="0" anchor="ctr"/>
              <a:lstStyle/>
              <a:p>
                <a:pPr algn="ctr">
                  <a:lnSpc>
                    <a:spcPts val="3441"/>
                  </a:lnSpc>
                </a:pPr>
                <a:endParaRPr/>
              </a:p>
            </p:txBody>
          </p:sp>
        </p:grpSp>
        <p:sp>
          <p:nvSpPr>
            <p:cNvPr id="92" name="TextBox 92"/>
            <p:cNvSpPr txBox="1"/>
            <p:nvPr/>
          </p:nvSpPr>
          <p:spPr>
            <a:xfrm>
              <a:off x="916848" y="3839408"/>
              <a:ext cx="3030536" cy="714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15"/>
                </a:lnSpc>
              </a:pPr>
              <a:r>
                <a:rPr lang="en-US" sz="1726" b="1">
                  <a:solidFill>
                    <a:srgbClr val="111111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Update </a:t>
              </a:r>
            </a:p>
            <a:p>
              <a:pPr algn="ctr">
                <a:lnSpc>
                  <a:spcPts val="1915"/>
                </a:lnSpc>
                <a:spcBef>
                  <a:spcPct val="0"/>
                </a:spcBef>
              </a:pPr>
              <a:r>
                <a:rPr lang="en-US" sz="1726" b="1">
                  <a:solidFill>
                    <a:srgbClr val="111111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Schedules</a:t>
              </a:r>
            </a:p>
          </p:txBody>
        </p:sp>
        <p:sp>
          <p:nvSpPr>
            <p:cNvPr id="95" name="AutoShape 95"/>
            <p:cNvSpPr/>
            <p:nvPr/>
          </p:nvSpPr>
          <p:spPr>
            <a:xfrm flipH="1">
              <a:off x="2299889" y="3254892"/>
              <a:ext cx="0" cy="385445"/>
            </a:xfrm>
            <a:prstGeom prst="line">
              <a:avLst/>
            </a:prstGeom>
            <a:ln>
              <a:headEnd type="none" w="sm" len="sm"/>
              <a:tailEnd type="triangle" w="lg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sp>
      </p:grpSp>
      <p:grpSp>
        <p:nvGrpSpPr>
          <p:cNvPr id="97" name="Group 97"/>
          <p:cNvGrpSpPr/>
          <p:nvPr/>
        </p:nvGrpSpPr>
        <p:grpSpPr>
          <a:xfrm>
            <a:off x="6492492" y="6080799"/>
            <a:ext cx="6216795" cy="3866839"/>
            <a:chOff x="0" y="0"/>
            <a:chExt cx="1637345" cy="1018427"/>
          </a:xfrm>
        </p:grpSpPr>
        <p:sp>
          <p:nvSpPr>
            <p:cNvPr id="98" name="Freeform 98"/>
            <p:cNvSpPr/>
            <p:nvPr/>
          </p:nvSpPr>
          <p:spPr>
            <a:xfrm>
              <a:off x="0" y="0"/>
              <a:ext cx="1637345" cy="1018427"/>
            </a:xfrm>
            <a:custGeom>
              <a:avLst/>
              <a:gdLst/>
              <a:ahLst/>
              <a:cxnLst/>
              <a:rect l="l" t="t" r="r" b="b"/>
              <a:pathLst>
                <a:path w="1637345" h="1018427">
                  <a:moveTo>
                    <a:pt x="43586" y="0"/>
                  </a:moveTo>
                  <a:lnTo>
                    <a:pt x="1593759" y="0"/>
                  </a:lnTo>
                  <a:cubicBezTo>
                    <a:pt x="1605319" y="0"/>
                    <a:pt x="1616405" y="4592"/>
                    <a:pt x="1624579" y="12766"/>
                  </a:cubicBezTo>
                  <a:cubicBezTo>
                    <a:pt x="1632753" y="20940"/>
                    <a:pt x="1637345" y="32027"/>
                    <a:pt x="1637345" y="43586"/>
                  </a:cubicBezTo>
                  <a:lnTo>
                    <a:pt x="1637345" y="974840"/>
                  </a:lnTo>
                  <a:cubicBezTo>
                    <a:pt x="1637345" y="998912"/>
                    <a:pt x="1617831" y="1018427"/>
                    <a:pt x="1593759" y="1018427"/>
                  </a:cubicBezTo>
                  <a:lnTo>
                    <a:pt x="43586" y="1018427"/>
                  </a:lnTo>
                  <a:cubicBezTo>
                    <a:pt x="19514" y="1018427"/>
                    <a:pt x="0" y="998912"/>
                    <a:pt x="0" y="974840"/>
                  </a:cubicBezTo>
                  <a:lnTo>
                    <a:pt x="0" y="43586"/>
                  </a:lnTo>
                  <a:cubicBezTo>
                    <a:pt x="0" y="19514"/>
                    <a:pt x="19514" y="0"/>
                    <a:pt x="43586" y="0"/>
                  </a:cubicBezTo>
                  <a:close/>
                </a:path>
              </a:pathLst>
            </a:custGeom>
            <a:solidFill>
              <a:srgbClr val="EFEFEF"/>
            </a:solidFill>
            <a:ln w="47625" cap="rnd">
              <a:solidFill>
                <a:srgbClr val="E9E1E1"/>
              </a:solidFill>
              <a:prstDash val="solid"/>
              <a:round/>
            </a:ln>
          </p:spPr>
        </p:sp>
        <p:sp>
          <p:nvSpPr>
            <p:cNvPr id="99" name="TextBox 99"/>
            <p:cNvSpPr txBox="1"/>
            <p:nvPr/>
          </p:nvSpPr>
          <p:spPr>
            <a:xfrm>
              <a:off x="0" y="28575"/>
              <a:ext cx="1637345" cy="989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0"/>
                </a:lnSpc>
              </a:pPr>
              <a:endParaRPr/>
            </a:p>
          </p:txBody>
        </p:sp>
      </p:grpSp>
      <p:sp>
        <p:nvSpPr>
          <p:cNvPr id="100" name="Freeform 100"/>
          <p:cNvSpPr/>
          <p:nvPr/>
        </p:nvSpPr>
        <p:spPr>
          <a:xfrm>
            <a:off x="7242891" y="6713437"/>
            <a:ext cx="1339869" cy="1103717"/>
          </a:xfrm>
          <a:custGeom>
            <a:avLst/>
            <a:gdLst/>
            <a:ahLst/>
            <a:cxnLst/>
            <a:rect l="l" t="t" r="r" b="b"/>
            <a:pathLst>
              <a:path w="1339869" h="1103717">
                <a:moveTo>
                  <a:pt x="0" y="0"/>
                </a:moveTo>
                <a:lnTo>
                  <a:pt x="1339869" y="0"/>
                </a:lnTo>
                <a:lnTo>
                  <a:pt x="1339869" y="1103717"/>
                </a:lnTo>
                <a:lnTo>
                  <a:pt x="0" y="11037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4" name="AutoShape 114"/>
          <p:cNvSpPr/>
          <p:nvPr/>
        </p:nvSpPr>
        <p:spPr>
          <a:xfrm>
            <a:off x="9268560" y="8115300"/>
            <a:ext cx="618678" cy="0"/>
          </a:xfrm>
          <a:prstGeom prst="line">
            <a:avLst/>
          </a:prstGeom>
          <a:ln w="44450" cap="rnd">
            <a:headEnd type="none" w="sm" len="sm"/>
            <a:tailEnd type="stealth" w="med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sp>
      <p:grpSp>
        <p:nvGrpSpPr>
          <p:cNvPr id="101" name="Group 101"/>
          <p:cNvGrpSpPr/>
          <p:nvPr/>
        </p:nvGrpSpPr>
        <p:grpSpPr>
          <a:xfrm>
            <a:off x="6737993" y="7751298"/>
            <a:ext cx="2530756" cy="735591"/>
            <a:chOff x="0" y="0"/>
            <a:chExt cx="792857" cy="230452"/>
          </a:xfrm>
        </p:grpSpPr>
        <p:sp>
          <p:nvSpPr>
            <p:cNvPr id="102" name="Freeform 102"/>
            <p:cNvSpPr/>
            <p:nvPr/>
          </p:nvSpPr>
          <p:spPr>
            <a:xfrm>
              <a:off x="0" y="0"/>
              <a:ext cx="792857" cy="230452"/>
            </a:xfrm>
            <a:custGeom>
              <a:avLst/>
              <a:gdLst/>
              <a:ahLst/>
              <a:cxnLst/>
              <a:rect l="l" t="t" r="r" b="b"/>
              <a:pathLst>
                <a:path w="792857" h="230452">
                  <a:moveTo>
                    <a:pt x="33650" y="0"/>
                  </a:moveTo>
                  <a:lnTo>
                    <a:pt x="759206" y="0"/>
                  </a:lnTo>
                  <a:cubicBezTo>
                    <a:pt x="768131" y="0"/>
                    <a:pt x="776690" y="3545"/>
                    <a:pt x="783001" y="9856"/>
                  </a:cubicBezTo>
                  <a:cubicBezTo>
                    <a:pt x="789311" y="16167"/>
                    <a:pt x="792857" y="24726"/>
                    <a:pt x="792857" y="33650"/>
                  </a:cubicBezTo>
                  <a:lnTo>
                    <a:pt x="792857" y="196802"/>
                  </a:lnTo>
                  <a:cubicBezTo>
                    <a:pt x="792857" y="205726"/>
                    <a:pt x="789311" y="214286"/>
                    <a:pt x="783001" y="220596"/>
                  </a:cubicBezTo>
                  <a:cubicBezTo>
                    <a:pt x="776690" y="226907"/>
                    <a:pt x="768131" y="230452"/>
                    <a:pt x="759206" y="230452"/>
                  </a:cubicBezTo>
                  <a:lnTo>
                    <a:pt x="33650" y="230452"/>
                  </a:lnTo>
                  <a:cubicBezTo>
                    <a:pt x="24726" y="230452"/>
                    <a:pt x="16167" y="226907"/>
                    <a:pt x="9856" y="220596"/>
                  </a:cubicBezTo>
                  <a:cubicBezTo>
                    <a:pt x="3545" y="214286"/>
                    <a:pt x="0" y="205726"/>
                    <a:pt x="0" y="196802"/>
                  </a:cubicBezTo>
                  <a:lnTo>
                    <a:pt x="0" y="33650"/>
                  </a:lnTo>
                  <a:cubicBezTo>
                    <a:pt x="0" y="24726"/>
                    <a:pt x="3545" y="16167"/>
                    <a:pt x="9856" y="9856"/>
                  </a:cubicBezTo>
                  <a:cubicBezTo>
                    <a:pt x="16167" y="3545"/>
                    <a:pt x="24726" y="0"/>
                    <a:pt x="3365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A6D0EF">
                    <a:alpha val="100000"/>
                  </a:srgbClr>
                </a:gs>
                <a:gs pos="100000">
                  <a:srgbClr val="BFE4FF">
                    <a:alpha val="100000"/>
                  </a:srgbClr>
                </a:gs>
              </a:gsLst>
              <a:lin ang="0"/>
            </a:gra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3" name="TextBox 103"/>
            <p:cNvSpPr txBox="1"/>
            <p:nvPr/>
          </p:nvSpPr>
          <p:spPr>
            <a:xfrm>
              <a:off x="0" y="28575"/>
              <a:ext cx="792857" cy="201877"/>
            </a:xfrm>
            <a:prstGeom prst="rect">
              <a:avLst/>
            </a:prstGeom>
          </p:spPr>
          <p:txBody>
            <a:bodyPr lIns="42706" tIns="42706" rIns="42706" bIns="42706" rtlCol="0" anchor="ctr"/>
            <a:lstStyle/>
            <a:p>
              <a:pPr algn="ctr">
                <a:lnSpc>
                  <a:spcPts val="3440"/>
                </a:lnSpc>
              </a:pPr>
              <a:endParaRPr/>
            </a:p>
          </p:txBody>
        </p:sp>
      </p:grpSp>
      <p:sp>
        <p:nvSpPr>
          <p:cNvPr id="104" name="TextBox 104"/>
          <p:cNvSpPr txBox="1"/>
          <p:nvPr/>
        </p:nvSpPr>
        <p:spPr>
          <a:xfrm>
            <a:off x="6737993" y="7847444"/>
            <a:ext cx="2530756" cy="552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765" b="1" dirty="0">
                <a:solidFill>
                  <a:srgbClr val="11111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Hospitals &amp;</a:t>
            </a:r>
          </a:p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z="1765" b="1" dirty="0">
                <a:solidFill>
                  <a:srgbClr val="11111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Doctors Window</a:t>
            </a:r>
          </a:p>
        </p:txBody>
      </p:sp>
      <p:grpSp>
        <p:nvGrpSpPr>
          <p:cNvPr id="107" name="Group 107"/>
          <p:cNvGrpSpPr/>
          <p:nvPr/>
        </p:nvGrpSpPr>
        <p:grpSpPr>
          <a:xfrm>
            <a:off x="9860467" y="6597275"/>
            <a:ext cx="2616862" cy="735591"/>
            <a:chOff x="0" y="0"/>
            <a:chExt cx="819833" cy="230452"/>
          </a:xfrm>
        </p:grpSpPr>
        <p:sp>
          <p:nvSpPr>
            <p:cNvPr id="108" name="Freeform 108"/>
            <p:cNvSpPr/>
            <p:nvPr/>
          </p:nvSpPr>
          <p:spPr>
            <a:xfrm>
              <a:off x="0" y="0"/>
              <a:ext cx="819833" cy="230452"/>
            </a:xfrm>
            <a:custGeom>
              <a:avLst/>
              <a:gdLst/>
              <a:ahLst/>
              <a:cxnLst/>
              <a:rect l="l" t="t" r="r" b="b"/>
              <a:pathLst>
                <a:path w="819833" h="230452">
                  <a:moveTo>
                    <a:pt x="32543" y="0"/>
                  </a:moveTo>
                  <a:lnTo>
                    <a:pt x="787289" y="0"/>
                  </a:lnTo>
                  <a:cubicBezTo>
                    <a:pt x="805263" y="0"/>
                    <a:pt x="819833" y="14570"/>
                    <a:pt x="819833" y="32543"/>
                  </a:cubicBezTo>
                  <a:lnTo>
                    <a:pt x="819833" y="197909"/>
                  </a:lnTo>
                  <a:cubicBezTo>
                    <a:pt x="819833" y="215882"/>
                    <a:pt x="805263" y="230452"/>
                    <a:pt x="787289" y="230452"/>
                  </a:cubicBezTo>
                  <a:lnTo>
                    <a:pt x="32543" y="230452"/>
                  </a:lnTo>
                  <a:cubicBezTo>
                    <a:pt x="14570" y="230452"/>
                    <a:pt x="0" y="215882"/>
                    <a:pt x="0" y="197909"/>
                  </a:cubicBezTo>
                  <a:lnTo>
                    <a:pt x="0" y="32543"/>
                  </a:lnTo>
                  <a:cubicBezTo>
                    <a:pt x="0" y="14570"/>
                    <a:pt x="14570" y="0"/>
                    <a:pt x="3254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DC80B">
                    <a:alpha val="100000"/>
                  </a:srgbClr>
                </a:gs>
                <a:gs pos="100000">
                  <a:srgbClr val="FFDC5D">
                    <a:alpha val="100000"/>
                  </a:srgbClr>
                </a:gs>
              </a:gsLst>
              <a:lin ang="0"/>
            </a:gra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9" name="TextBox 109"/>
            <p:cNvSpPr txBox="1"/>
            <p:nvPr/>
          </p:nvSpPr>
          <p:spPr>
            <a:xfrm>
              <a:off x="0" y="28575"/>
              <a:ext cx="819833" cy="201877"/>
            </a:xfrm>
            <a:prstGeom prst="rect">
              <a:avLst/>
            </a:prstGeom>
          </p:spPr>
          <p:txBody>
            <a:bodyPr lIns="42706" tIns="42706" rIns="42706" bIns="42706" rtlCol="0" anchor="ctr"/>
            <a:lstStyle/>
            <a:p>
              <a:pPr algn="ctr">
                <a:lnSpc>
                  <a:spcPts val="3440"/>
                </a:lnSpc>
              </a:pPr>
              <a:endParaRPr/>
            </a:p>
          </p:txBody>
        </p:sp>
      </p:grpSp>
      <p:sp>
        <p:nvSpPr>
          <p:cNvPr id="110" name="TextBox 110"/>
          <p:cNvSpPr txBox="1"/>
          <p:nvPr/>
        </p:nvSpPr>
        <p:spPr>
          <a:xfrm>
            <a:off x="10057105" y="6693420"/>
            <a:ext cx="2223731" cy="552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765" b="1">
                <a:solidFill>
                  <a:srgbClr val="11111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Hospitals</a:t>
            </a:r>
          </a:p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z="1765" b="1">
                <a:solidFill>
                  <a:srgbClr val="11111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Dashboard</a:t>
            </a:r>
          </a:p>
        </p:txBody>
      </p:sp>
      <p:grpSp>
        <p:nvGrpSpPr>
          <p:cNvPr id="115" name="Group 115"/>
          <p:cNvGrpSpPr/>
          <p:nvPr/>
        </p:nvGrpSpPr>
        <p:grpSpPr>
          <a:xfrm>
            <a:off x="9886271" y="7759955"/>
            <a:ext cx="2564433" cy="735591"/>
            <a:chOff x="0" y="0"/>
            <a:chExt cx="803407" cy="230452"/>
          </a:xfrm>
        </p:grpSpPr>
        <p:sp>
          <p:nvSpPr>
            <p:cNvPr id="116" name="Freeform 116"/>
            <p:cNvSpPr/>
            <p:nvPr/>
          </p:nvSpPr>
          <p:spPr>
            <a:xfrm>
              <a:off x="0" y="0"/>
              <a:ext cx="803407" cy="230452"/>
            </a:xfrm>
            <a:custGeom>
              <a:avLst/>
              <a:gdLst/>
              <a:ahLst/>
              <a:cxnLst/>
              <a:rect l="l" t="t" r="r" b="b"/>
              <a:pathLst>
                <a:path w="803407" h="230452">
                  <a:moveTo>
                    <a:pt x="33209" y="0"/>
                  </a:moveTo>
                  <a:lnTo>
                    <a:pt x="770199" y="0"/>
                  </a:lnTo>
                  <a:cubicBezTo>
                    <a:pt x="779006" y="0"/>
                    <a:pt x="787453" y="3499"/>
                    <a:pt x="793681" y="9727"/>
                  </a:cubicBezTo>
                  <a:cubicBezTo>
                    <a:pt x="799908" y="15954"/>
                    <a:pt x="803407" y="24401"/>
                    <a:pt x="803407" y="33209"/>
                  </a:cubicBezTo>
                  <a:lnTo>
                    <a:pt x="803407" y="197244"/>
                  </a:lnTo>
                  <a:cubicBezTo>
                    <a:pt x="803407" y="215584"/>
                    <a:pt x="788539" y="230452"/>
                    <a:pt x="770199" y="230452"/>
                  </a:cubicBezTo>
                  <a:lnTo>
                    <a:pt x="33209" y="230452"/>
                  </a:lnTo>
                  <a:cubicBezTo>
                    <a:pt x="24401" y="230452"/>
                    <a:pt x="15954" y="226953"/>
                    <a:pt x="9727" y="220726"/>
                  </a:cubicBezTo>
                  <a:cubicBezTo>
                    <a:pt x="3499" y="214498"/>
                    <a:pt x="0" y="206051"/>
                    <a:pt x="0" y="197244"/>
                  </a:cubicBezTo>
                  <a:lnTo>
                    <a:pt x="0" y="33209"/>
                  </a:lnTo>
                  <a:cubicBezTo>
                    <a:pt x="0" y="24401"/>
                    <a:pt x="3499" y="15954"/>
                    <a:pt x="9727" y="9727"/>
                  </a:cubicBezTo>
                  <a:cubicBezTo>
                    <a:pt x="15954" y="3499"/>
                    <a:pt x="24401" y="0"/>
                    <a:pt x="3320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DF89D">
                    <a:alpha val="100000"/>
                  </a:srgbClr>
                </a:gs>
                <a:gs pos="100000">
                  <a:srgbClr val="D5FDDB">
                    <a:alpha val="100000"/>
                  </a:srgbClr>
                </a:gs>
              </a:gsLst>
              <a:lin ang="0"/>
            </a:gra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7" name="TextBox 117"/>
            <p:cNvSpPr txBox="1"/>
            <p:nvPr/>
          </p:nvSpPr>
          <p:spPr>
            <a:xfrm>
              <a:off x="0" y="28575"/>
              <a:ext cx="803407" cy="201877"/>
            </a:xfrm>
            <a:prstGeom prst="rect">
              <a:avLst/>
            </a:prstGeom>
          </p:spPr>
          <p:txBody>
            <a:bodyPr lIns="42706" tIns="42706" rIns="42706" bIns="42706" rtlCol="0" anchor="ctr"/>
            <a:lstStyle/>
            <a:p>
              <a:pPr algn="ctr">
                <a:lnSpc>
                  <a:spcPts val="3440"/>
                </a:lnSpc>
              </a:pPr>
              <a:endParaRPr/>
            </a:p>
          </p:txBody>
        </p:sp>
      </p:grpSp>
      <p:sp>
        <p:nvSpPr>
          <p:cNvPr id="118" name="TextBox 118"/>
          <p:cNvSpPr txBox="1"/>
          <p:nvPr/>
        </p:nvSpPr>
        <p:spPr>
          <a:xfrm>
            <a:off x="10068623" y="7856101"/>
            <a:ext cx="2199729" cy="552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765" b="1">
                <a:solidFill>
                  <a:srgbClr val="11111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Doctors</a:t>
            </a:r>
          </a:p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z="1765" b="1">
                <a:solidFill>
                  <a:srgbClr val="11111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Dashboard</a:t>
            </a:r>
          </a:p>
        </p:txBody>
      </p:sp>
      <p:grpSp>
        <p:nvGrpSpPr>
          <p:cNvPr id="121" name="Group 121"/>
          <p:cNvGrpSpPr/>
          <p:nvPr/>
        </p:nvGrpSpPr>
        <p:grpSpPr>
          <a:xfrm>
            <a:off x="9887238" y="8922635"/>
            <a:ext cx="2616862" cy="735591"/>
            <a:chOff x="0" y="0"/>
            <a:chExt cx="819833" cy="230452"/>
          </a:xfrm>
        </p:grpSpPr>
        <p:sp>
          <p:nvSpPr>
            <p:cNvPr id="122" name="Freeform 122"/>
            <p:cNvSpPr/>
            <p:nvPr/>
          </p:nvSpPr>
          <p:spPr>
            <a:xfrm>
              <a:off x="0" y="0"/>
              <a:ext cx="819833" cy="230452"/>
            </a:xfrm>
            <a:custGeom>
              <a:avLst/>
              <a:gdLst/>
              <a:ahLst/>
              <a:cxnLst/>
              <a:rect l="l" t="t" r="r" b="b"/>
              <a:pathLst>
                <a:path w="819833" h="230452">
                  <a:moveTo>
                    <a:pt x="32543" y="0"/>
                  </a:moveTo>
                  <a:lnTo>
                    <a:pt x="787289" y="0"/>
                  </a:lnTo>
                  <a:cubicBezTo>
                    <a:pt x="805263" y="0"/>
                    <a:pt x="819833" y="14570"/>
                    <a:pt x="819833" y="32543"/>
                  </a:cubicBezTo>
                  <a:lnTo>
                    <a:pt x="819833" y="197909"/>
                  </a:lnTo>
                  <a:cubicBezTo>
                    <a:pt x="819833" y="215882"/>
                    <a:pt x="805263" y="230452"/>
                    <a:pt x="787289" y="230452"/>
                  </a:cubicBezTo>
                  <a:lnTo>
                    <a:pt x="32543" y="230452"/>
                  </a:lnTo>
                  <a:cubicBezTo>
                    <a:pt x="14570" y="230452"/>
                    <a:pt x="0" y="215882"/>
                    <a:pt x="0" y="197909"/>
                  </a:cubicBezTo>
                  <a:lnTo>
                    <a:pt x="0" y="32543"/>
                  </a:lnTo>
                  <a:cubicBezTo>
                    <a:pt x="0" y="14570"/>
                    <a:pt x="14570" y="0"/>
                    <a:pt x="3254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DAE88">
                    <a:alpha val="100000"/>
                  </a:srgbClr>
                </a:gs>
                <a:gs pos="100000">
                  <a:srgbClr val="E8C0A8">
                    <a:alpha val="100000"/>
                  </a:srgbClr>
                </a:gs>
              </a:gsLst>
              <a:lin ang="0"/>
            </a:gra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23" name="TextBox 123"/>
            <p:cNvSpPr txBox="1"/>
            <p:nvPr/>
          </p:nvSpPr>
          <p:spPr>
            <a:xfrm>
              <a:off x="0" y="28575"/>
              <a:ext cx="819833" cy="201877"/>
            </a:xfrm>
            <a:prstGeom prst="rect">
              <a:avLst/>
            </a:prstGeom>
          </p:spPr>
          <p:txBody>
            <a:bodyPr lIns="42706" tIns="42706" rIns="42706" bIns="42706" rtlCol="0" anchor="ctr"/>
            <a:lstStyle/>
            <a:p>
              <a:pPr algn="ctr">
                <a:lnSpc>
                  <a:spcPts val="3440"/>
                </a:lnSpc>
              </a:pPr>
              <a:endParaRPr/>
            </a:p>
          </p:txBody>
        </p:sp>
      </p:grpSp>
      <p:sp>
        <p:nvSpPr>
          <p:cNvPr id="124" name="TextBox 124"/>
          <p:cNvSpPr txBox="1"/>
          <p:nvPr/>
        </p:nvSpPr>
        <p:spPr>
          <a:xfrm>
            <a:off x="10083804" y="9018781"/>
            <a:ext cx="2223731" cy="552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765" b="1">
                <a:solidFill>
                  <a:srgbClr val="11111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Doctors</a:t>
            </a:r>
          </a:p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z="1765" b="1">
                <a:solidFill>
                  <a:srgbClr val="11111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Success Rate</a:t>
            </a:r>
          </a:p>
        </p:txBody>
      </p:sp>
      <p:sp>
        <p:nvSpPr>
          <p:cNvPr id="137" name="TextBox 137"/>
          <p:cNvSpPr txBox="1"/>
          <p:nvPr/>
        </p:nvSpPr>
        <p:spPr>
          <a:xfrm>
            <a:off x="6502017" y="142875"/>
            <a:ext cx="5283966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15"/>
              </a:lnSpc>
              <a:spcBef>
                <a:spcPct val="0"/>
              </a:spcBef>
            </a:pPr>
            <a:r>
              <a:rPr lang="en-US" sz="65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 Bold"/>
                <a:ea typeface="Helvetica World Bold"/>
                <a:cs typeface="Helvetica World Bold"/>
                <a:sym typeface="Helvetica World Bold"/>
              </a:rPr>
              <a:t>FLOWCHART</a:t>
            </a:r>
          </a:p>
        </p:txBody>
      </p:sp>
      <p:sp>
        <p:nvSpPr>
          <p:cNvPr id="138" name="TextBox 138"/>
          <p:cNvSpPr txBox="1"/>
          <p:nvPr/>
        </p:nvSpPr>
        <p:spPr>
          <a:xfrm rot="-5400000">
            <a:off x="3668484" y="5818996"/>
            <a:ext cx="1206217" cy="235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5"/>
              </a:lnSpc>
              <a:spcBef>
                <a:spcPct val="0"/>
              </a:spcBef>
            </a:pPr>
            <a:r>
              <a:rPr lang="en-US" sz="1500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User Traffic</a:t>
            </a:r>
          </a:p>
        </p:txBody>
      </p:sp>
      <p:sp>
        <p:nvSpPr>
          <p:cNvPr id="140" name="TextBox 140"/>
          <p:cNvSpPr txBox="1"/>
          <p:nvPr/>
        </p:nvSpPr>
        <p:spPr>
          <a:xfrm rot="-5400000">
            <a:off x="-160834" y="5493240"/>
            <a:ext cx="3153130" cy="235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5"/>
              </a:lnSpc>
              <a:spcBef>
                <a:spcPct val="0"/>
              </a:spcBef>
            </a:pPr>
            <a:r>
              <a:rPr lang="en-US" sz="15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We can write something here</a:t>
            </a:r>
          </a:p>
        </p:txBody>
      </p:sp>
      <p:sp>
        <p:nvSpPr>
          <p:cNvPr id="141" name="TextBox 141"/>
          <p:cNvSpPr txBox="1"/>
          <p:nvPr/>
        </p:nvSpPr>
        <p:spPr>
          <a:xfrm rot="-5400000">
            <a:off x="11769989" y="6653494"/>
            <a:ext cx="2694005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65"/>
              </a:lnSpc>
              <a:spcBef>
                <a:spcPct val="0"/>
              </a:spcBef>
            </a:pPr>
            <a:r>
              <a:rPr lang="en-US" sz="15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Users can easily check dashboards</a:t>
            </a:r>
          </a:p>
        </p:txBody>
      </p:sp>
      <p:sp>
        <p:nvSpPr>
          <p:cNvPr id="142" name="TextBox 142"/>
          <p:cNvSpPr txBox="1"/>
          <p:nvPr/>
        </p:nvSpPr>
        <p:spPr>
          <a:xfrm rot="-5400000">
            <a:off x="9678389" y="4008136"/>
            <a:ext cx="1147679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5"/>
              </a:lnSpc>
              <a:spcBef>
                <a:spcPct val="0"/>
              </a:spcBef>
            </a:pPr>
            <a:r>
              <a:rPr lang="en-US" sz="15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Data Update</a:t>
            </a:r>
          </a:p>
        </p:txBody>
      </p:sp>
      <p:sp>
        <p:nvSpPr>
          <p:cNvPr id="190" name="AutoShape 76">
            <a:extLst>
              <a:ext uri="{FF2B5EF4-FFF2-40B4-BE49-F238E27FC236}">
                <a16:creationId xmlns:a16="http://schemas.microsoft.com/office/drawing/2014/main" id="{B0C0801F-92C2-40CE-8BBD-106A9D5ED613}"/>
              </a:ext>
            </a:extLst>
          </p:cNvPr>
          <p:cNvSpPr/>
          <p:nvPr/>
        </p:nvSpPr>
        <p:spPr>
          <a:xfrm flipH="1">
            <a:off x="11137419" y="7336699"/>
            <a:ext cx="0" cy="423256"/>
          </a:xfrm>
          <a:prstGeom prst="line">
            <a:avLst/>
          </a:prstGeom>
          <a:ln>
            <a:headEnd type="none" w="sm" len="sm"/>
            <a:tailEnd type="triangle" w="lg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sp>
      <p:sp>
        <p:nvSpPr>
          <p:cNvPr id="191" name="AutoShape 95">
            <a:extLst>
              <a:ext uri="{FF2B5EF4-FFF2-40B4-BE49-F238E27FC236}">
                <a16:creationId xmlns:a16="http://schemas.microsoft.com/office/drawing/2014/main" id="{88F876E5-5968-415A-92CE-7FA959C2F9B7}"/>
              </a:ext>
            </a:extLst>
          </p:cNvPr>
          <p:cNvSpPr/>
          <p:nvPr/>
        </p:nvSpPr>
        <p:spPr>
          <a:xfrm flipH="1">
            <a:off x="11125200" y="8495546"/>
            <a:ext cx="0" cy="423256"/>
          </a:xfrm>
          <a:prstGeom prst="line">
            <a:avLst/>
          </a:prstGeom>
          <a:ln>
            <a:headEnd type="none" w="sm" len="sm"/>
            <a:tailEnd type="triangle" w="lg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sp>
      <p:cxnSp>
        <p:nvCxnSpPr>
          <p:cNvPr id="198" name="Connector: Elbow 197">
            <a:extLst>
              <a:ext uri="{FF2B5EF4-FFF2-40B4-BE49-F238E27FC236}">
                <a16:creationId xmlns:a16="http://schemas.microsoft.com/office/drawing/2014/main" id="{AA16EB82-170A-49CA-882D-EA6B9F7AFF7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74068" y="7332391"/>
            <a:ext cx="1164359" cy="397593"/>
          </a:xfrm>
          <a:prstGeom prst="bentConnector3">
            <a:avLst>
              <a:gd name="adj1" fmla="val 99628"/>
            </a:avLst>
          </a:prstGeom>
          <a:ln w="44450" cap="sq">
            <a:tailEnd type="stealth" w="med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DDCE75D5-4C5B-44CF-8443-5A9636FDD39C}"/>
              </a:ext>
            </a:extLst>
          </p:cNvPr>
          <p:cNvCxnSpPr>
            <a:cxnSpLocks/>
            <a:endCxn id="123" idx="1"/>
          </p:cNvCxnSpPr>
          <p:nvPr/>
        </p:nvCxnSpPr>
        <p:spPr>
          <a:xfrm rot="16200000" flipH="1">
            <a:off x="9066255" y="8515053"/>
            <a:ext cx="1212180" cy="429786"/>
          </a:xfrm>
          <a:prstGeom prst="bentConnector2">
            <a:avLst/>
          </a:prstGeom>
          <a:ln w="44450" cap="sq">
            <a:tailEnd type="stealth" w="med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1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09E3E29-3918-B18F-F61B-53881A5B7A07}"/>
              </a:ext>
            </a:extLst>
          </p:cNvPr>
          <p:cNvSpPr/>
          <p:nvPr/>
        </p:nvSpPr>
        <p:spPr>
          <a:xfrm>
            <a:off x="9512798" y="2264255"/>
            <a:ext cx="8590067" cy="66523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Freeform 2"/>
          <p:cNvSpPr/>
          <p:nvPr/>
        </p:nvSpPr>
        <p:spPr>
          <a:xfrm>
            <a:off x="17259300" y="319496"/>
            <a:ext cx="560025" cy="1219611"/>
          </a:xfrm>
          <a:custGeom>
            <a:avLst/>
            <a:gdLst/>
            <a:ahLst/>
            <a:cxnLst/>
            <a:rect l="l" t="t" r="r" b="b"/>
            <a:pathLst>
              <a:path w="560025" h="1219611">
                <a:moveTo>
                  <a:pt x="0" y="0"/>
                </a:moveTo>
                <a:lnTo>
                  <a:pt x="560025" y="0"/>
                </a:lnTo>
                <a:lnTo>
                  <a:pt x="560025" y="1219611"/>
                </a:lnTo>
                <a:lnTo>
                  <a:pt x="0" y="12196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359939" y="-3675067"/>
            <a:ext cx="5296838" cy="5303468"/>
          </a:xfrm>
          <a:custGeom>
            <a:avLst/>
            <a:gdLst/>
            <a:ahLst/>
            <a:cxnLst/>
            <a:rect l="l" t="t" r="r" b="b"/>
            <a:pathLst>
              <a:path w="5296838" h="5303468">
                <a:moveTo>
                  <a:pt x="0" y="0"/>
                </a:moveTo>
                <a:lnTo>
                  <a:pt x="5296838" y="0"/>
                </a:lnTo>
                <a:lnTo>
                  <a:pt x="5296838" y="5303468"/>
                </a:lnTo>
                <a:lnTo>
                  <a:pt x="0" y="53034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6840200" y="9029700"/>
            <a:ext cx="1025836" cy="1121581"/>
          </a:xfrm>
          <a:custGeom>
            <a:avLst/>
            <a:gdLst/>
            <a:ahLst/>
            <a:cxnLst/>
            <a:rect l="l" t="t" r="r" b="b"/>
            <a:pathLst>
              <a:path w="1025836" h="1019619">
                <a:moveTo>
                  <a:pt x="0" y="0"/>
                </a:moveTo>
                <a:lnTo>
                  <a:pt x="1025837" y="0"/>
                </a:lnTo>
                <a:lnTo>
                  <a:pt x="1025837" y="1019620"/>
                </a:lnTo>
                <a:lnTo>
                  <a:pt x="0" y="1019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5073398" y="7431774"/>
            <a:ext cx="5065983" cy="5071459"/>
          </a:xfrm>
          <a:custGeom>
            <a:avLst/>
            <a:gdLst/>
            <a:ahLst/>
            <a:cxnLst/>
            <a:rect l="l" t="t" r="r" b="b"/>
            <a:pathLst>
              <a:path w="5065983" h="5071459">
                <a:moveTo>
                  <a:pt x="0" y="0"/>
                </a:moveTo>
                <a:lnTo>
                  <a:pt x="5065983" y="0"/>
                </a:lnTo>
                <a:lnTo>
                  <a:pt x="5065983" y="5071459"/>
                </a:lnTo>
                <a:lnTo>
                  <a:pt x="0" y="50714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9" name="TextBox 59"/>
          <p:cNvSpPr txBox="1"/>
          <p:nvPr/>
        </p:nvSpPr>
        <p:spPr>
          <a:xfrm>
            <a:off x="4042242" y="376646"/>
            <a:ext cx="10203516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15"/>
              </a:lnSpc>
              <a:spcBef>
                <a:spcPct val="0"/>
              </a:spcBef>
            </a:pPr>
            <a:r>
              <a:rPr lang="en-US" sz="65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 Bold"/>
                <a:ea typeface="Helvetica World Bold"/>
                <a:cs typeface="Helvetica World Bold"/>
                <a:sym typeface="Helvetica World Bold"/>
              </a:rPr>
              <a:t>3 LAYER-ARCHITECTURE</a:t>
            </a:r>
          </a:p>
        </p:txBody>
      </p:sp>
      <p:grpSp>
        <p:nvGrpSpPr>
          <p:cNvPr id="66" name="Group 4">
            <a:extLst>
              <a:ext uri="{FF2B5EF4-FFF2-40B4-BE49-F238E27FC236}">
                <a16:creationId xmlns:a16="http://schemas.microsoft.com/office/drawing/2014/main" id="{98DF962D-1B34-432A-92D0-8CB77A67DE21}"/>
              </a:ext>
            </a:extLst>
          </p:cNvPr>
          <p:cNvGrpSpPr/>
          <p:nvPr/>
        </p:nvGrpSpPr>
        <p:grpSpPr>
          <a:xfrm>
            <a:off x="9715556" y="2608443"/>
            <a:ext cx="8256698" cy="6041353"/>
            <a:chOff x="0" y="0"/>
            <a:chExt cx="11008931" cy="8055138"/>
          </a:xfrm>
        </p:grpSpPr>
        <p:grpSp>
          <p:nvGrpSpPr>
            <p:cNvPr id="67" name="Group 5">
              <a:extLst>
                <a:ext uri="{FF2B5EF4-FFF2-40B4-BE49-F238E27FC236}">
                  <a16:creationId xmlns:a16="http://schemas.microsoft.com/office/drawing/2014/main" id="{407091D8-D028-41D0-99F9-A137A9546333}"/>
                </a:ext>
              </a:extLst>
            </p:cNvPr>
            <p:cNvGrpSpPr/>
            <p:nvPr/>
          </p:nvGrpSpPr>
          <p:grpSpPr>
            <a:xfrm>
              <a:off x="3192378" y="2472"/>
              <a:ext cx="4619505" cy="8052666"/>
              <a:chOff x="0" y="0"/>
              <a:chExt cx="1740978" cy="3034852"/>
            </a:xfrm>
          </p:grpSpPr>
          <p:sp>
            <p:nvSpPr>
              <p:cNvPr id="108" name="Freeform 6">
                <a:extLst>
                  <a:ext uri="{FF2B5EF4-FFF2-40B4-BE49-F238E27FC236}">
                    <a16:creationId xmlns:a16="http://schemas.microsoft.com/office/drawing/2014/main" id="{B85D247A-0E16-44FE-A818-C082BD96302E}"/>
                  </a:ext>
                </a:extLst>
              </p:cNvPr>
              <p:cNvSpPr/>
              <p:nvPr/>
            </p:nvSpPr>
            <p:spPr>
              <a:xfrm>
                <a:off x="0" y="0"/>
                <a:ext cx="1740978" cy="3034852"/>
              </a:xfrm>
              <a:custGeom>
                <a:avLst/>
                <a:gdLst/>
                <a:ahLst/>
                <a:cxnLst/>
                <a:rect l="l" t="t" r="r" b="b"/>
                <a:pathLst>
                  <a:path w="1740978" h="3034852">
                    <a:moveTo>
                      <a:pt x="0" y="0"/>
                    </a:moveTo>
                    <a:lnTo>
                      <a:pt x="1740978" y="0"/>
                    </a:lnTo>
                    <a:lnTo>
                      <a:pt x="1740978" y="3034852"/>
                    </a:lnTo>
                    <a:lnTo>
                      <a:pt x="0" y="3034852"/>
                    </a:lnTo>
                    <a:close/>
                  </a:path>
                </a:pathLst>
              </a:custGeom>
              <a:solidFill>
                <a:srgbClr val="EEEFF0"/>
              </a:solidFill>
            </p:spPr>
          </p:sp>
          <p:sp>
            <p:nvSpPr>
              <p:cNvPr id="109" name="TextBox 7">
                <a:extLst>
                  <a:ext uri="{FF2B5EF4-FFF2-40B4-BE49-F238E27FC236}">
                    <a16:creationId xmlns:a16="http://schemas.microsoft.com/office/drawing/2014/main" id="{FC6A159B-47E6-497B-AF2C-CAC84E2C51D7}"/>
                  </a:ext>
                </a:extLst>
              </p:cNvPr>
              <p:cNvSpPr txBox="1"/>
              <p:nvPr/>
            </p:nvSpPr>
            <p:spPr>
              <a:xfrm>
                <a:off x="0" y="28575"/>
                <a:ext cx="1740978" cy="3006277"/>
              </a:xfrm>
              <a:prstGeom prst="rect">
                <a:avLst/>
              </a:prstGeom>
            </p:spPr>
            <p:txBody>
              <a:bodyPr lIns="47119" tIns="47119" rIns="47119" bIns="47119" rtlCol="0" anchor="ctr"/>
              <a:lstStyle/>
              <a:p>
                <a:pPr algn="ctr">
                  <a:lnSpc>
                    <a:spcPts val="2774"/>
                  </a:lnSpc>
                </a:pPr>
                <a:endParaRPr/>
              </a:p>
            </p:txBody>
          </p:sp>
        </p:grpSp>
        <p:grpSp>
          <p:nvGrpSpPr>
            <p:cNvPr id="68" name="Group 8">
              <a:extLst>
                <a:ext uri="{FF2B5EF4-FFF2-40B4-BE49-F238E27FC236}">
                  <a16:creationId xmlns:a16="http://schemas.microsoft.com/office/drawing/2014/main" id="{128F3F6E-00A6-472C-891F-D437D57CE39A}"/>
                </a:ext>
              </a:extLst>
            </p:cNvPr>
            <p:cNvGrpSpPr/>
            <p:nvPr/>
          </p:nvGrpSpPr>
          <p:grpSpPr>
            <a:xfrm>
              <a:off x="3192378" y="0"/>
              <a:ext cx="4619505" cy="546137"/>
              <a:chOff x="0" y="0"/>
              <a:chExt cx="1740978" cy="205826"/>
            </a:xfrm>
          </p:grpSpPr>
          <p:sp>
            <p:nvSpPr>
              <p:cNvPr id="106" name="Freeform 9">
                <a:extLst>
                  <a:ext uri="{FF2B5EF4-FFF2-40B4-BE49-F238E27FC236}">
                    <a16:creationId xmlns:a16="http://schemas.microsoft.com/office/drawing/2014/main" id="{3C9551DF-6854-439F-BAF9-B1E27762D950}"/>
                  </a:ext>
                </a:extLst>
              </p:cNvPr>
              <p:cNvSpPr/>
              <p:nvPr/>
            </p:nvSpPr>
            <p:spPr>
              <a:xfrm>
                <a:off x="0" y="0"/>
                <a:ext cx="1740978" cy="205826"/>
              </a:xfrm>
              <a:custGeom>
                <a:avLst/>
                <a:gdLst/>
                <a:ahLst/>
                <a:cxnLst/>
                <a:rect l="l" t="t" r="r" b="b"/>
                <a:pathLst>
                  <a:path w="1740978" h="205826">
                    <a:moveTo>
                      <a:pt x="0" y="0"/>
                    </a:moveTo>
                    <a:lnTo>
                      <a:pt x="1740978" y="0"/>
                    </a:lnTo>
                    <a:lnTo>
                      <a:pt x="1740978" y="205826"/>
                    </a:lnTo>
                    <a:lnTo>
                      <a:pt x="0" y="205826"/>
                    </a:lnTo>
                    <a:close/>
                  </a:path>
                </a:pathLst>
              </a:custGeom>
              <a:solidFill>
                <a:srgbClr val="85CBE1"/>
              </a:solidFill>
            </p:spPr>
          </p:sp>
          <p:sp>
            <p:nvSpPr>
              <p:cNvPr id="107" name="TextBox 10">
                <a:extLst>
                  <a:ext uri="{FF2B5EF4-FFF2-40B4-BE49-F238E27FC236}">
                    <a16:creationId xmlns:a16="http://schemas.microsoft.com/office/drawing/2014/main" id="{7EF787AE-4099-435D-9CBB-C9E0DB984BD3}"/>
                  </a:ext>
                </a:extLst>
              </p:cNvPr>
              <p:cNvSpPr txBox="1"/>
              <p:nvPr/>
            </p:nvSpPr>
            <p:spPr>
              <a:xfrm>
                <a:off x="0" y="28575"/>
                <a:ext cx="1740978" cy="177251"/>
              </a:xfrm>
              <a:prstGeom prst="rect">
                <a:avLst/>
              </a:prstGeom>
            </p:spPr>
            <p:txBody>
              <a:bodyPr lIns="47119" tIns="47119" rIns="47119" bIns="47119" rtlCol="0" anchor="ctr"/>
              <a:lstStyle/>
              <a:p>
                <a:pPr algn="ctr">
                  <a:lnSpc>
                    <a:spcPts val="2774"/>
                  </a:lnSpc>
                </a:pPr>
                <a:endParaRPr/>
              </a:p>
            </p:txBody>
          </p:sp>
        </p:grp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id="{3BFEE384-C3B9-41A9-ADF2-6F8BF26617AA}"/>
                </a:ext>
              </a:extLst>
            </p:cNvPr>
            <p:cNvSpPr/>
            <p:nvPr/>
          </p:nvSpPr>
          <p:spPr>
            <a:xfrm>
              <a:off x="4445968" y="6506590"/>
              <a:ext cx="805118" cy="805118"/>
            </a:xfrm>
            <a:custGeom>
              <a:avLst/>
              <a:gdLst/>
              <a:ahLst/>
              <a:cxnLst/>
              <a:rect l="l" t="t" r="r" b="b"/>
              <a:pathLst>
                <a:path w="805118" h="805118">
                  <a:moveTo>
                    <a:pt x="0" y="0"/>
                  </a:moveTo>
                  <a:lnTo>
                    <a:pt x="805118" y="0"/>
                  </a:lnTo>
                  <a:lnTo>
                    <a:pt x="805118" y="805118"/>
                  </a:lnTo>
                  <a:lnTo>
                    <a:pt x="0" y="805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0" name="TextBox 12">
              <a:extLst>
                <a:ext uri="{FF2B5EF4-FFF2-40B4-BE49-F238E27FC236}">
                  <a16:creationId xmlns:a16="http://schemas.microsoft.com/office/drawing/2014/main" id="{7E7AA8A1-2B10-479C-9619-4793420F0FCA}"/>
                </a:ext>
              </a:extLst>
            </p:cNvPr>
            <p:cNvSpPr txBox="1"/>
            <p:nvPr/>
          </p:nvSpPr>
          <p:spPr>
            <a:xfrm>
              <a:off x="3884419" y="7399371"/>
              <a:ext cx="1928215" cy="2421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21"/>
                </a:lnSpc>
                <a:spcBef>
                  <a:spcPct val="0"/>
                </a:spcBef>
              </a:pPr>
              <a:r>
                <a:rPr lang="en-US" sz="1100" b="1">
                  <a:solidFill>
                    <a:srgbClr val="061D4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Scheduling System</a:t>
              </a:r>
            </a:p>
          </p:txBody>
        </p:sp>
        <p:sp>
          <p:nvSpPr>
            <p:cNvPr id="71" name="TextBox 13">
              <a:extLst>
                <a:ext uri="{FF2B5EF4-FFF2-40B4-BE49-F238E27FC236}">
                  <a16:creationId xmlns:a16="http://schemas.microsoft.com/office/drawing/2014/main" id="{0ACD38B0-7FE6-46BE-8444-A10EA45FBFEC}"/>
                </a:ext>
              </a:extLst>
            </p:cNvPr>
            <p:cNvSpPr txBox="1"/>
            <p:nvPr/>
          </p:nvSpPr>
          <p:spPr>
            <a:xfrm>
              <a:off x="3884419" y="1943199"/>
              <a:ext cx="1696898" cy="4674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21"/>
                </a:lnSpc>
                <a:spcBef>
                  <a:spcPct val="0"/>
                </a:spcBef>
              </a:pPr>
              <a:r>
                <a:rPr lang="en-US" sz="1100" b="1">
                  <a:solidFill>
                    <a:srgbClr val="061D4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User Management System</a:t>
              </a:r>
            </a:p>
          </p:txBody>
        </p:sp>
        <p:sp>
          <p:nvSpPr>
            <p:cNvPr id="72" name="Freeform 14">
              <a:extLst>
                <a:ext uri="{FF2B5EF4-FFF2-40B4-BE49-F238E27FC236}">
                  <a16:creationId xmlns:a16="http://schemas.microsoft.com/office/drawing/2014/main" id="{DC5E4F09-C8D9-4D50-9A42-F831CCF5F3B9}"/>
                </a:ext>
              </a:extLst>
            </p:cNvPr>
            <p:cNvSpPr/>
            <p:nvPr/>
          </p:nvSpPr>
          <p:spPr>
            <a:xfrm>
              <a:off x="4356258" y="1160502"/>
              <a:ext cx="753219" cy="753219"/>
            </a:xfrm>
            <a:custGeom>
              <a:avLst/>
              <a:gdLst/>
              <a:ahLst/>
              <a:cxnLst/>
              <a:rect l="l" t="t" r="r" b="b"/>
              <a:pathLst>
                <a:path w="753219" h="753219">
                  <a:moveTo>
                    <a:pt x="0" y="0"/>
                  </a:moveTo>
                  <a:lnTo>
                    <a:pt x="753220" y="0"/>
                  </a:lnTo>
                  <a:lnTo>
                    <a:pt x="753220" y="753219"/>
                  </a:lnTo>
                  <a:lnTo>
                    <a:pt x="0" y="7532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3" name="TextBox 15">
              <a:extLst>
                <a:ext uri="{FF2B5EF4-FFF2-40B4-BE49-F238E27FC236}">
                  <a16:creationId xmlns:a16="http://schemas.microsoft.com/office/drawing/2014/main" id="{1AAE37EC-4AA5-4713-A14F-61E94E1B86A1}"/>
                </a:ext>
              </a:extLst>
            </p:cNvPr>
            <p:cNvSpPr txBox="1"/>
            <p:nvPr/>
          </p:nvSpPr>
          <p:spPr>
            <a:xfrm>
              <a:off x="3419863" y="4557596"/>
              <a:ext cx="2148600" cy="4674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21"/>
                </a:lnSpc>
                <a:spcBef>
                  <a:spcPct val="0"/>
                </a:spcBef>
              </a:pPr>
              <a:r>
                <a:rPr lang="en-US" sz="1100" b="1">
                  <a:solidFill>
                    <a:srgbClr val="061D4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Resource Management System</a:t>
              </a:r>
            </a:p>
          </p:txBody>
        </p:sp>
        <p:sp>
          <p:nvSpPr>
            <p:cNvPr id="74" name="Freeform 16">
              <a:extLst>
                <a:ext uri="{FF2B5EF4-FFF2-40B4-BE49-F238E27FC236}">
                  <a16:creationId xmlns:a16="http://schemas.microsoft.com/office/drawing/2014/main" id="{1F5BEBEC-A3F7-420C-9F32-723A3F8A2304}"/>
                </a:ext>
              </a:extLst>
            </p:cNvPr>
            <p:cNvSpPr/>
            <p:nvPr/>
          </p:nvSpPr>
          <p:spPr>
            <a:xfrm>
              <a:off x="3995594" y="3763654"/>
              <a:ext cx="997139" cy="757826"/>
            </a:xfrm>
            <a:custGeom>
              <a:avLst/>
              <a:gdLst/>
              <a:ahLst/>
              <a:cxnLst/>
              <a:rect l="l" t="t" r="r" b="b"/>
              <a:pathLst>
                <a:path w="997139" h="757826">
                  <a:moveTo>
                    <a:pt x="0" y="0"/>
                  </a:moveTo>
                  <a:lnTo>
                    <a:pt x="997139" y="0"/>
                  </a:lnTo>
                  <a:lnTo>
                    <a:pt x="997139" y="757826"/>
                  </a:lnTo>
                  <a:lnTo>
                    <a:pt x="0" y="7578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75" name="Freeform 17">
              <a:extLst>
                <a:ext uri="{FF2B5EF4-FFF2-40B4-BE49-F238E27FC236}">
                  <a16:creationId xmlns:a16="http://schemas.microsoft.com/office/drawing/2014/main" id="{3BA7953F-9902-4023-8E50-1469A7785FA3}"/>
                </a:ext>
              </a:extLst>
            </p:cNvPr>
            <p:cNvSpPr/>
            <p:nvPr/>
          </p:nvSpPr>
          <p:spPr>
            <a:xfrm>
              <a:off x="6234428" y="5053849"/>
              <a:ext cx="780598" cy="780598"/>
            </a:xfrm>
            <a:custGeom>
              <a:avLst/>
              <a:gdLst/>
              <a:ahLst/>
              <a:cxnLst/>
              <a:rect l="l" t="t" r="r" b="b"/>
              <a:pathLst>
                <a:path w="780598" h="780598">
                  <a:moveTo>
                    <a:pt x="0" y="0"/>
                  </a:moveTo>
                  <a:lnTo>
                    <a:pt x="780598" y="0"/>
                  </a:lnTo>
                  <a:lnTo>
                    <a:pt x="780598" y="780598"/>
                  </a:lnTo>
                  <a:lnTo>
                    <a:pt x="0" y="780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6" name="TextBox 18">
              <a:extLst>
                <a:ext uri="{FF2B5EF4-FFF2-40B4-BE49-F238E27FC236}">
                  <a16:creationId xmlns:a16="http://schemas.microsoft.com/office/drawing/2014/main" id="{6EC3FC12-AF70-45B2-B3E0-C038D3219EAB}"/>
                </a:ext>
              </a:extLst>
            </p:cNvPr>
            <p:cNvSpPr txBox="1"/>
            <p:nvPr/>
          </p:nvSpPr>
          <p:spPr>
            <a:xfrm>
              <a:off x="5321886" y="5890613"/>
              <a:ext cx="2605682" cy="2421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21"/>
                </a:lnSpc>
                <a:spcBef>
                  <a:spcPct val="0"/>
                </a:spcBef>
              </a:pPr>
              <a:r>
                <a:rPr lang="en-US" sz="1100" b="1">
                  <a:solidFill>
                    <a:srgbClr val="061D4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Data Analytics</a:t>
              </a:r>
            </a:p>
          </p:txBody>
        </p:sp>
        <p:grpSp>
          <p:nvGrpSpPr>
            <p:cNvPr id="79" name="Group 21">
              <a:extLst>
                <a:ext uri="{FF2B5EF4-FFF2-40B4-BE49-F238E27FC236}">
                  <a16:creationId xmlns:a16="http://schemas.microsoft.com/office/drawing/2014/main" id="{6FB9AF3E-92EE-40EC-B1CD-BED67162D612}"/>
                </a:ext>
              </a:extLst>
            </p:cNvPr>
            <p:cNvGrpSpPr/>
            <p:nvPr/>
          </p:nvGrpSpPr>
          <p:grpSpPr>
            <a:xfrm>
              <a:off x="2496" y="2472"/>
              <a:ext cx="2605682" cy="8052666"/>
              <a:chOff x="0" y="0"/>
              <a:chExt cx="982017" cy="3034852"/>
            </a:xfrm>
          </p:grpSpPr>
          <p:sp>
            <p:nvSpPr>
              <p:cNvPr id="104" name="Freeform 22">
                <a:extLst>
                  <a:ext uri="{FF2B5EF4-FFF2-40B4-BE49-F238E27FC236}">
                    <a16:creationId xmlns:a16="http://schemas.microsoft.com/office/drawing/2014/main" id="{5F39A1EB-2788-4653-87F8-BDE8EE7F2EDE}"/>
                  </a:ext>
                </a:extLst>
              </p:cNvPr>
              <p:cNvSpPr/>
              <p:nvPr/>
            </p:nvSpPr>
            <p:spPr>
              <a:xfrm>
                <a:off x="0" y="0"/>
                <a:ext cx="982017" cy="3034852"/>
              </a:xfrm>
              <a:custGeom>
                <a:avLst/>
                <a:gdLst/>
                <a:ahLst/>
                <a:cxnLst/>
                <a:rect l="l" t="t" r="r" b="b"/>
                <a:pathLst>
                  <a:path w="982017" h="3034852">
                    <a:moveTo>
                      <a:pt x="0" y="0"/>
                    </a:moveTo>
                    <a:lnTo>
                      <a:pt x="982017" y="0"/>
                    </a:lnTo>
                    <a:lnTo>
                      <a:pt x="982017" y="3034852"/>
                    </a:lnTo>
                    <a:lnTo>
                      <a:pt x="0" y="3034852"/>
                    </a:lnTo>
                    <a:close/>
                  </a:path>
                </a:pathLst>
              </a:custGeom>
              <a:solidFill>
                <a:srgbClr val="EEEFF0"/>
              </a:solidFill>
            </p:spPr>
          </p:sp>
          <p:sp>
            <p:nvSpPr>
              <p:cNvPr id="105" name="TextBox 23">
                <a:extLst>
                  <a:ext uri="{FF2B5EF4-FFF2-40B4-BE49-F238E27FC236}">
                    <a16:creationId xmlns:a16="http://schemas.microsoft.com/office/drawing/2014/main" id="{D86E15D1-A4A1-4727-B0A3-C6011022D76B}"/>
                  </a:ext>
                </a:extLst>
              </p:cNvPr>
              <p:cNvSpPr txBox="1"/>
              <p:nvPr/>
            </p:nvSpPr>
            <p:spPr>
              <a:xfrm>
                <a:off x="0" y="28575"/>
                <a:ext cx="982017" cy="3006277"/>
              </a:xfrm>
              <a:prstGeom prst="rect">
                <a:avLst/>
              </a:prstGeom>
            </p:spPr>
            <p:txBody>
              <a:bodyPr lIns="47119" tIns="47119" rIns="47119" bIns="47119" rtlCol="0" anchor="ctr"/>
              <a:lstStyle/>
              <a:p>
                <a:pPr algn="ctr">
                  <a:lnSpc>
                    <a:spcPts val="2774"/>
                  </a:lnSpc>
                </a:pPr>
                <a:endParaRPr/>
              </a:p>
            </p:txBody>
          </p:sp>
        </p:grpSp>
        <p:grpSp>
          <p:nvGrpSpPr>
            <p:cNvPr id="80" name="Group 24">
              <a:extLst>
                <a:ext uri="{FF2B5EF4-FFF2-40B4-BE49-F238E27FC236}">
                  <a16:creationId xmlns:a16="http://schemas.microsoft.com/office/drawing/2014/main" id="{B630CC80-7CC9-48C9-B4C2-7AEE8C425A9E}"/>
                </a:ext>
              </a:extLst>
            </p:cNvPr>
            <p:cNvGrpSpPr/>
            <p:nvPr/>
          </p:nvGrpSpPr>
          <p:grpSpPr>
            <a:xfrm>
              <a:off x="0" y="0"/>
              <a:ext cx="2605682" cy="546137"/>
              <a:chOff x="0" y="0"/>
              <a:chExt cx="982017" cy="205826"/>
            </a:xfrm>
          </p:grpSpPr>
          <p:sp>
            <p:nvSpPr>
              <p:cNvPr id="102" name="Freeform 25">
                <a:extLst>
                  <a:ext uri="{FF2B5EF4-FFF2-40B4-BE49-F238E27FC236}">
                    <a16:creationId xmlns:a16="http://schemas.microsoft.com/office/drawing/2014/main" id="{9D06D2F6-5D99-48F0-A8B3-EAA15BE3375F}"/>
                  </a:ext>
                </a:extLst>
              </p:cNvPr>
              <p:cNvSpPr/>
              <p:nvPr/>
            </p:nvSpPr>
            <p:spPr>
              <a:xfrm>
                <a:off x="0" y="0"/>
                <a:ext cx="982017" cy="205826"/>
              </a:xfrm>
              <a:custGeom>
                <a:avLst/>
                <a:gdLst/>
                <a:ahLst/>
                <a:cxnLst/>
                <a:rect l="l" t="t" r="r" b="b"/>
                <a:pathLst>
                  <a:path w="982017" h="205826">
                    <a:moveTo>
                      <a:pt x="0" y="0"/>
                    </a:moveTo>
                    <a:lnTo>
                      <a:pt x="982017" y="0"/>
                    </a:lnTo>
                    <a:lnTo>
                      <a:pt x="982017" y="205826"/>
                    </a:lnTo>
                    <a:lnTo>
                      <a:pt x="0" y="205826"/>
                    </a:lnTo>
                    <a:close/>
                  </a:path>
                </a:pathLst>
              </a:custGeom>
              <a:solidFill>
                <a:srgbClr val="85CBE1"/>
              </a:solidFill>
            </p:spPr>
          </p:sp>
          <p:sp>
            <p:nvSpPr>
              <p:cNvPr id="103" name="TextBox 26">
                <a:extLst>
                  <a:ext uri="{FF2B5EF4-FFF2-40B4-BE49-F238E27FC236}">
                    <a16:creationId xmlns:a16="http://schemas.microsoft.com/office/drawing/2014/main" id="{6395E3C5-08E1-4121-8933-054C23D37BD5}"/>
                  </a:ext>
                </a:extLst>
              </p:cNvPr>
              <p:cNvSpPr txBox="1"/>
              <p:nvPr/>
            </p:nvSpPr>
            <p:spPr>
              <a:xfrm>
                <a:off x="0" y="28575"/>
                <a:ext cx="982017" cy="177251"/>
              </a:xfrm>
              <a:prstGeom prst="rect">
                <a:avLst/>
              </a:prstGeom>
            </p:spPr>
            <p:txBody>
              <a:bodyPr lIns="47119" tIns="47119" rIns="47119" bIns="47119" rtlCol="0" anchor="ctr"/>
              <a:lstStyle/>
              <a:p>
                <a:pPr algn="ctr">
                  <a:lnSpc>
                    <a:spcPts val="2774"/>
                  </a:lnSpc>
                </a:pPr>
                <a:endParaRPr/>
              </a:p>
            </p:txBody>
          </p:sp>
        </p:grpSp>
        <p:sp>
          <p:nvSpPr>
            <p:cNvPr id="81" name="TextBox 27">
              <a:extLst>
                <a:ext uri="{FF2B5EF4-FFF2-40B4-BE49-F238E27FC236}">
                  <a16:creationId xmlns:a16="http://schemas.microsoft.com/office/drawing/2014/main" id="{EC83C2B4-7506-4B15-873C-0CD0EDE95DB1}"/>
                </a:ext>
              </a:extLst>
            </p:cNvPr>
            <p:cNvSpPr txBox="1"/>
            <p:nvPr/>
          </p:nvSpPr>
          <p:spPr>
            <a:xfrm>
              <a:off x="189983" y="131015"/>
              <a:ext cx="2225716" cy="293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72"/>
                </a:lnSpc>
                <a:spcBef>
                  <a:spcPct val="0"/>
                </a:spcBef>
              </a:pPr>
              <a:r>
                <a:rPr lang="en-US" sz="1416" b="1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Presentation Layer</a:t>
              </a:r>
            </a:p>
          </p:txBody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631B907A-372B-478C-9F6D-7EE346B07BFB}"/>
                </a:ext>
              </a:extLst>
            </p:cNvPr>
            <p:cNvSpPr/>
            <p:nvPr/>
          </p:nvSpPr>
          <p:spPr>
            <a:xfrm>
              <a:off x="934864" y="962694"/>
              <a:ext cx="735954" cy="735954"/>
            </a:xfrm>
            <a:custGeom>
              <a:avLst/>
              <a:gdLst/>
              <a:ahLst/>
              <a:cxnLst/>
              <a:rect l="l" t="t" r="r" b="b"/>
              <a:pathLst>
                <a:path w="735954" h="735954">
                  <a:moveTo>
                    <a:pt x="0" y="0"/>
                  </a:moveTo>
                  <a:lnTo>
                    <a:pt x="735954" y="0"/>
                  </a:lnTo>
                  <a:lnTo>
                    <a:pt x="735954" y="735954"/>
                  </a:lnTo>
                  <a:lnTo>
                    <a:pt x="0" y="7359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3" name="TextBox 29">
              <a:extLst>
                <a:ext uri="{FF2B5EF4-FFF2-40B4-BE49-F238E27FC236}">
                  <a16:creationId xmlns:a16="http://schemas.microsoft.com/office/drawing/2014/main" id="{C23C4B4C-B07E-4978-9D5E-A96B973DE6FA}"/>
                </a:ext>
              </a:extLst>
            </p:cNvPr>
            <p:cNvSpPr txBox="1"/>
            <p:nvPr/>
          </p:nvSpPr>
          <p:spPr>
            <a:xfrm>
              <a:off x="0" y="1785182"/>
              <a:ext cx="2605682" cy="2421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21"/>
                </a:lnSpc>
                <a:spcBef>
                  <a:spcPct val="0"/>
                </a:spcBef>
              </a:pPr>
              <a:r>
                <a:rPr lang="en-US" sz="1100" b="1">
                  <a:solidFill>
                    <a:srgbClr val="061D4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 Web Portal </a:t>
              </a:r>
            </a:p>
          </p:txBody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E5C78182-4F5F-4524-AE09-616D72772C26}"/>
                </a:ext>
              </a:extLst>
            </p:cNvPr>
            <p:cNvSpPr/>
            <p:nvPr/>
          </p:nvSpPr>
          <p:spPr>
            <a:xfrm>
              <a:off x="1020055" y="3816247"/>
              <a:ext cx="570564" cy="675223"/>
            </a:xfrm>
            <a:custGeom>
              <a:avLst/>
              <a:gdLst/>
              <a:ahLst/>
              <a:cxnLst/>
              <a:rect l="l" t="t" r="r" b="b"/>
              <a:pathLst>
                <a:path w="570564" h="675223">
                  <a:moveTo>
                    <a:pt x="0" y="0"/>
                  </a:moveTo>
                  <a:lnTo>
                    <a:pt x="570564" y="0"/>
                  </a:lnTo>
                  <a:lnTo>
                    <a:pt x="570564" y="675223"/>
                  </a:lnTo>
                  <a:lnTo>
                    <a:pt x="0" y="6752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</p:sp>
        <p:sp>
          <p:nvSpPr>
            <p:cNvPr id="85" name="TextBox 31">
              <a:extLst>
                <a:ext uri="{FF2B5EF4-FFF2-40B4-BE49-F238E27FC236}">
                  <a16:creationId xmlns:a16="http://schemas.microsoft.com/office/drawing/2014/main" id="{154703A9-6D55-49DD-B5E1-9460AACD4A91}"/>
                </a:ext>
              </a:extLst>
            </p:cNvPr>
            <p:cNvSpPr txBox="1"/>
            <p:nvPr/>
          </p:nvSpPr>
          <p:spPr>
            <a:xfrm>
              <a:off x="2496" y="4610053"/>
              <a:ext cx="2605682" cy="2421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21"/>
                </a:lnSpc>
                <a:spcBef>
                  <a:spcPct val="0"/>
                </a:spcBef>
              </a:pPr>
              <a:r>
                <a:rPr lang="en-US" sz="1100" b="1">
                  <a:solidFill>
                    <a:srgbClr val="061D4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Real-Time Notification</a:t>
              </a:r>
            </a:p>
          </p:txBody>
        </p:sp>
        <p:grpSp>
          <p:nvGrpSpPr>
            <p:cNvPr id="88" name="Group 34">
              <a:extLst>
                <a:ext uri="{FF2B5EF4-FFF2-40B4-BE49-F238E27FC236}">
                  <a16:creationId xmlns:a16="http://schemas.microsoft.com/office/drawing/2014/main" id="{88BCFCC2-46E6-4FBD-AD01-810C1BF73D15}"/>
                </a:ext>
              </a:extLst>
            </p:cNvPr>
            <p:cNvGrpSpPr/>
            <p:nvPr/>
          </p:nvGrpSpPr>
          <p:grpSpPr>
            <a:xfrm>
              <a:off x="8403249" y="2472"/>
              <a:ext cx="2605682" cy="8052666"/>
              <a:chOff x="0" y="0"/>
              <a:chExt cx="982017" cy="3034852"/>
            </a:xfrm>
          </p:grpSpPr>
          <p:sp>
            <p:nvSpPr>
              <p:cNvPr id="100" name="Freeform 35">
                <a:extLst>
                  <a:ext uri="{FF2B5EF4-FFF2-40B4-BE49-F238E27FC236}">
                    <a16:creationId xmlns:a16="http://schemas.microsoft.com/office/drawing/2014/main" id="{C3210217-DF5C-4115-A700-D897BEDE2121}"/>
                  </a:ext>
                </a:extLst>
              </p:cNvPr>
              <p:cNvSpPr/>
              <p:nvPr/>
            </p:nvSpPr>
            <p:spPr>
              <a:xfrm>
                <a:off x="0" y="0"/>
                <a:ext cx="982017" cy="3034852"/>
              </a:xfrm>
              <a:custGeom>
                <a:avLst/>
                <a:gdLst/>
                <a:ahLst/>
                <a:cxnLst/>
                <a:rect l="l" t="t" r="r" b="b"/>
                <a:pathLst>
                  <a:path w="982017" h="3034852">
                    <a:moveTo>
                      <a:pt x="0" y="0"/>
                    </a:moveTo>
                    <a:lnTo>
                      <a:pt x="982017" y="0"/>
                    </a:lnTo>
                    <a:lnTo>
                      <a:pt x="982017" y="3034852"/>
                    </a:lnTo>
                    <a:lnTo>
                      <a:pt x="0" y="3034852"/>
                    </a:lnTo>
                    <a:close/>
                  </a:path>
                </a:pathLst>
              </a:custGeom>
              <a:solidFill>
                <a:srgbClr val="EEEFF0"/>
              </a:solidFill>
            </p:spPr>
          </p:sp>
          <p:sp>
            <p:nvSpPr>
              <p:cNvPr id="101" name="TextBox 36">
                <a:extLst>
                  <a:ext uri="{FF2B5EF4-FFF2-40B4-BE49-F238E27FC236}">
                    <a16:creationId xmlns:a16="http://schemas.microsoft.com/office/drawing/2014/main" id="{D15B9630-5FFB-41FD-8A34-87680C002CC9}"/>
                  </a:ext>
                </a:extLst>
              </p:cNvPr>
              <p:cNvSpPr txBox="1"/>
              <p:nvPr/>
            </p:nvSpPr>
            <p:spPr>
              <a:xfrm>
                <a:off x="0" y="28575"/>
                <a:ext cx="982017" cy="3006277"/>
              </a:xfrm>
              <a:prstGeom prst="rect">
                <a:avLst/>
              </a:prstGeom>
            </p:spPr>
            <p:txBody>
              <a:bodyPr lIns="47119" tIns="47119" rIns="47119" bIns="47119" rtlCol="0" anchor="ctr"/>
              <a:lstStyle/>
              <a:p>
                <a:pPr algn="ctr">
                  <a:lnSpc>
                    <a:spcPts val="2774"/>
                  </a:lnSpc>
                </a:pPr>
                <a:endParaRPr/>
              </a:p>
            </p:txBody>
          </p:sp>
        </p:grpSp>
        <p:sp>
          <p:nvSpPr>
            <p:cNvPr id="89" name="Freeform 37">
              <a:extLst>
                <a:ext uri="{FF2B5EF4-FFF2-40B4-BE49-F238E27FC236}">
                  <a16:creationId xmlns:a16="http://schemas.microsoft.com/office/drawing/2014/main" id="{E6E2F439-7068-4AEE-A3BC-97BAD0CDE2EC}"/>
                </a:ext>
              </a:extLst>
            </p:cNvPr>
            <p:cNvSpPr/>
            <p:nvPr/>
          </p:nvSpPr>
          <p:spPr>
            <a:xfrm>
              <a:off x="9271300" y="3713051"/>
              <a:ext cx="866252" cy="866252"/>
            </a:xfrm>
            <a:custGeom>
              <a:avLst/>
              <a:gdLst/>
              <a:ahLst/>
              <a:cxnLst/>
              <a:rect l="l" t="t" r="r" b="b"/>
              <a:pathLst>
                <a:path w="866252" h="866252">
                  <a:moveTo>
                    <a:pt x="0" y="0"/>
                  </a:moveTo>
                  <a:lnTo>
                    <a:pt x="866251" y="0"/>
                  </a:lnTo>
                  <a:lnTo>
                    <a:pt x="866251" y="866252"/>
                  </a:lnTo>
                  <a:lnTo>
                    <a:pt x="0" y="8662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0" name="TextBox 38">
              <a:extLst>
                <a:ext uri="{FF2B5EF4-FFF2-40B4-BE49-F238E27FC236}">
                  <a16:creationId xmlns:a16="http://schemas.microsoft.com/office/drawing/2014/main" id="{B363A792-E86C-4AC5-A234-2D82BBCC5A55}"/>
                </a:ext>
              </a:extLst>
            </p:cNvPr>
            <p:cNvSpPr txBox="1"/>
            <p:nvPr/>
          </p:nvSpPr>
          <p:spPr>
            <a:xfrm>
              <a:off x="8401585" y="4610053"/>
              <a:ext cx="2605682" cy="2421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21"/>
                </a:lnSpc>
                <a:spcBef>
                  <a:spcPct val="0"/>
                </a:spcBef>
              </a:pPr>
              <a:r>
                <a:rPr lang="en-US" sz="1100" b="1">
                  <a:solidFill>
                    <a:srgbClr val="061D4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Data Warehouse </a:t>
              </a:r>
            </a:p>
          </p:txBody>
        </p:sp>
        <p:grpSp>
          <p:nvGrpSpPr>
            <p:cNvPr id="91" name="Group 39">
              <a:extLst>
                <a:ext uri="{FF2B5EF4-FFF2-40B4-BE49-F238E27FC236}">
                  <a16:creationId xmlns:a16="http://schemas.microsoft.com/office/drawing/2014/main" id="{D221FDEC-EF59-4578-A9C2-535A5F6BCDCE}"/>
                </a:ext>
              </a:extLst>
            </p:cNvPr>
            <p:cNvGrpSpPr/>
            <p:nvPr/>
          </p:nvGrpSpPr>
          <p:grpSpPr>
            <a:xfrm>
              <a:off x="8403249" y="0"/>
              <a:ext cx="2605682" cy="546137"/>
              <a:chOff x="0" y="0"/>
              <a:chExt cx="982017" cy="205826"/>
            </a:xfrm>
          </p:grpSpPr>
          <p:sp>
            <p:nvSpPr>
              <p:cNvPr id="98" name="Freeform 40">
                <a:extLst>
                  <a:ext uri="{FF2B5EF4-FFF2-40B4-BE49-F238E27FC236}">
                    <a16:creationId xmlns:a16="http://schemas.microsoft.com/office/drawing/2014/main" id="{1A77432F-D31A-460E-8589-F2CF308CB442}"/>
                  </a:ext>
                </a:extLst>
              </p:cNvPr>
              <p:cNvSpPr/>
              <p:nvPr/>
            </p:nvSpPr>
            <p:spPr>
              <a:xfrm>
                <a:off x="0" y="0"/>
                <a:ext cx="982017" cy="205826"/>
              </a:xfrm>
              <a:custGeom>
                <a:avLst/>
                <a:gdLst/>
                <a:ahLst/>
                <a:cxnLst/>
                <a:rect l="l" t="t" r="r" b="b"/>
                <a:pathLst>
                  <a:path w="982017" h="205826">
                    <a:moveTo>
                      <a:pt x="0" y="0"/>
                    </a:moveTo>
                    <a:lnTo>
                      <a:pt x="982017" y="0"/>
                    </a:lnTo>
                    <a:lnTo>
                      <a:pt x="982017" y="205826"/>
                    </a:lnTo>
                    <a:lnTo>
                      <a:pt x="0" y="205826"/>
                    </a:lnTo>
                    <a:close/>
                  </a:path>
                </a:pathLst>
              </a:custGeom>
              <a:solidFill>
                <a:srgbClr val="85CBE1"/>
              </a:solidFill>
            </p:spPr>
          </p:sp>
          <p:sp>
            <p:nvSpPr>
              <p:cNvPr id="99" name="TextBox 41">
                <a:extLst>
                  <a:ext uri="{FF2B5EF4-FFF2-40B4-BE49-F238E27FC236}">
                    <a16:creationId xmlns:a16="http://schemas.microsoft.com/office/drawing/2014/main" id="{3AB7FDC8-EF6C-441A-AFB2-A8C6AC8D7FFB}"/>
                  </a:ext>
                </a:extLst>
              </p:cNvPr>
              <p:cNvSpPr txBox="1"/>
              <p:nvPr/>
            </p:nvSpPr>
            <p:spPr>
              <a:xfrm>
                <a:off x="0" y="28575"/>
                <a:ext cx="982017" cy="177251"/>
              </a:xfrm>
              <a:prstGeom prst="rect">
                <a:avLst/>
              </a:prstGeom>
            </p:spPr>
            <p:txBody>
              <a:bodyPr lIns="47119" tIns="47119" rIns="47119" bIns="47119" rtlCol="0" anchor="ctr"/>
              <a:lstStyle/>
              <a:p>
                <a:pPr algn="ctr">
                  <a:lnSpc>
                    <a:spcPts val="2774"/>
                  </a:lnSpc>
                </a:pPr>
                <a:endParaRPr/>
              </a:p>
            </p:txBody>
          </p:sp>
        </p:grpSp>
        <p:sp>
          <p:nvSpPr>
            <p:cNvPr id="92" name="Freeform 42">
              <a:extLst>
                <a:ext uri="{FF2B5EF4-FFF2-40B4-BE49-F238E27FC236}">
                  <a16:creationId xmlns:a16="http://schemas.microsoft.com/office/drawing/2014/main" id="{41444F75-FFB4-4C43-87DF-34A97590A818}"/>
                </a:ext>
              </a:extLst>
            </p:cNvPr>
            <p:cNvSpPr/>
            <p:nvPr/>
          </p:nvSpPr>
          <p:spPr>
            <a:xfrm>
              <a:off x="9378105" y="6833850"/>
              <a:ext cx="655970" cy="488996"/>
            </a:xfrm>
            <a:custGeom>
              <a:avLst/>
              <a:gdLst/>
              <a:ahLst/>
              <a:cxnLst/>
              <a:rect l="l" t="t" r="r" b="b"/>
              <a:pathLst>
                <a:path w="655970" h="488996">
                  <a:moveTo>
                    <a:pt x="0" y="0"/>
                  </a:moveTo>
                  <a:lnTo>
                    <a:pt x="655970" y="0"/>
                  </a:lnTo>
                  <a:lnTo>
                    <a:pt x="655970" y="488996"/>
                  </a:lnTo>
                  <a:lnTo>
                    <a:pt x="0" y="488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3" name="TextBox 43">
              <a:extLst>
                <a:ext uri="{FF2B5EF4-FFF2-40B4-BE49-F238E27FC236}">
                  <a16:creationId xmlns:a16="http://schemas.microsoft.com/office/drawing/2014/main" id="{40D2FBBC-5449-43B6-86A0-A9713C1BBAE1}"/>
                </a:ext>
              </a:extLst>
            </p:cNvPr>
            <p:cNvSpPr txBox="1"/>
            <p:nvPr/>
          </p:nvSpPr>
          <p:spPr>
            <a:xfrm>
              <a:off x="8403249" y="7427958"/>
              <a:ext cx="2605682" cy="2421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21"/>
                </a:lnSpc>
                <a:spcBef>
                  <a:spcPct val="0"/>
                </a:spcBef>
              </a:pPr>
              <a:r>
                <a:rPr lang="en-US" sz="1100" b="1">
                  <a:solidFill>
                    <a:srgbClr val="061D4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Data Security</a:t>
              </a:r>
            </a:p>
          </p:txBody>
        </p:sp>
        <p:sp>
          <p:nvSpPr>
            <p:cNvPr id="94" name="Freeform 44">
              <a:extLst>
                <a:ext uri="{FF2B5EF4-FFF2-40B4-BE49-F238E27FC236}">
                  <a16:creationId xmlns:a16="http://schemas.microsoft.com/office/drawing/2014/main" id="{CE72942F-30F7-4332-99E6-C1DFDA446EDA}"/>
                </a:ext>
              </a:extLst>
            </p:cNvPr>
            <p:cNvSpPr/>
            <p:nvPr/>
          </p:nvSpPr>
          <p:spPr>
            <a:xfrm>
              <a:off x="9520544" y="962694"/>
              <a:ext cx="367764" cy="783992"/>
            </a:xfrm>
            <a:custGeom>
              <a:avLst/>
              <a:gdLst/>
              <a:ahLst/>
              <a:cxnLst/>
              <a:rect l="l" t="t" r="r" b="b"/>
              <a:pathLst>
                <a:path w="367764" h="783992">
                  <a:moveTo>
                    <a:pt x="0" y="0"/>
                  </a:moveTo>
                  <a:lnTo>
                    <a:pt x="367763" y="0"/>
                  </a:lnTo>
                  <a:lnTo>
                    <a:pt x="367763" y="783993"/>
                  </a:lnTo>
                  <a:lnTo>
                    <a:pt x="0" y="783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/>
              </a:stretch>
            </a:blipFill>
          </p:spPr>
        </p:sp>
        <p:sp>
          <p:nvSpPr>
            <p:cNvPr id="95" name="TextBox 45">
              <a:extLst>
                <a:ext uri="{FF2B5EF4-FFF2-40B4-BE49-F238E27FC236}">
                  <a16:creationId xmlns:a16="http://schemas.microsoft.com/office/drawing/2014/main" id="{18ACA9A6-B533-4437-B259-FD1595576438}"/>
                </a:ext>
              </a:extLst>
            </p:cNvPr>
            <p:cNvSpPr txBox="1"/>
            <p:nvPr/>
          </p:nvSpPr>
          <p:spPr>
            <a:xfrm>
              <a:off x="8401585" y="1785182"/>
              <a:ext cx="2605682" cy="2421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21"/>
                </a:lnSpc>
                <a:spcBef>
                  <a:spcPct val="0"/>
                </a:spcBef>
              </a:pPr>
              <a:r>
                <a:rPr lang="en-US" sz="1100" b="1">
                  <a:solidFill>
                    <a:srgbClr val="061D4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MongoDB</a:t>
              </a:r>
            </a:p>
          </p:txBody>
        </p:sp>
        <p:sp>
          <p:nvSpPr>
            <p:cNvPr id="96" name="TextBox 46">
              <a:extLst>
                <a:ext uri="{FF2B5EF4-FFF2-40B4-BE49-F238E27FC236}">
                  <a16:creationId xmlns:a16="http://schemas.microsoft.com/office/drawing/2014/main" id="{D9140722-2DEE-4FEB-8278-F4BB6221F2D1}"/>
                </a:ext>
              </a:extLst>
            </p:cNvPr>
            <p:cNvSpPr txBox="1"/>
            <p:nvPr/>
          </p:nvSpPr>
          <p:spPr>
            <a:xfrm>
              <a:off x="8593232" y="131015"/>
              <a:ext cx="2225716" cy="293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72"/>
                </a:lnSpc>
                <a:spcBef>
                  <a:spcPct val="0"/>
                </a:spcBef>
              </a:pPr>
              <a:r>
                <a:rPr lang="en-US" sz="1416" b="1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Data Layer</a:t>
              </a:r>
            </a:p>
          </p:txBody>
        </p:sp>
        <p:sp>
          <p:nvSpPr>
            <p:cNvPr id="97" name="TextBox 47">
              <a:extLst>
                <a:ext uri="{FF2B5EF4-FFF2-40B4-BE49-F238E27FC236}">
                  <a16:creationId xmlns:a16="http://schemas.microsoft.com/office/drawing/2014/main" id="{6336BD08-F7FB-402B-A91C-EC8675C89F28}"/>
                </a:ext>
              </a:extLst>
            </p:cNvPr>
            <p:cNvSpPr txBox="1"/>
            <p:nvPr/>
          </p:nvSpPr>
          <p:spPr>
            <a:xfrm>
              <a:off x="4389273" y="131015"/>
              <a:ext cx="2225716" cy="293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72"/>
                </a:lnSpc>
                <a:spcBef>
                  <a:spcPct val="0"/>
                </a:spcBef>
              </a:pPr>
              <a:r>
                <a:rPr lang="en-US" sz="1416" b="1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Application Layer</a:t>
              </a:r>
            </a:p>
          </p:txBody>
        </p:sp>
      </p:grpSp>
      <p:grpSp>
        <p:nvGrpSpPr>
          <p:cNvPr id="110" name="Group 50">
            <a:extLst>
              <a:ext uri="{FF2B5EF4-FFF2-40B4-BE49-F238E27FC236}">
                <a16:creationId xmlns:a16="http://schemas.microsoft.com/office/drawing/2014/main" id="{5B04EAAF-F560-4B36-A4EE-96EDDCF9D0F3}"/>
              </a:ext>
            </a:extLst>
          </p:cNvPr>
          <p:cNvGrpSpPr/>
          <p:nvPr/>
        </p:nvGrpSpPr>
        <p:grpSpPr>
          <a:xfrm>
            <a:off x="228600" y="9492442"/>
            <a:ext cx="1361877" cy="513236"/>
            <a:chOff x="0" y="0"/>
            <a:chExt cx="358684" cy="135173"/>
          </a:xfrm>
        </p:grpSpPr>
        <p:sp>
          <p:nvSpPr>
            <p:cNvPr id="111" name="Freeform 51">
              <a:extLst>
                <a:ext uri="{FF2B5EF4-FFF2-40B4-BE49-F238E27FC236}">
                  <a16:creationId xmlns:a16="http://schemas.microsoft.com/office/drawing/2014/main" id="{76B211C5-ED10-476C-BA7C-922F8880B515}"/>
                </a:ext>
              </a:extLst>
            </p:cNvPr>
            <p:cNvSpPr/>
            <p:nvPr/>
          </p:nvSpPr>
          <p:spPr>
            <a:xfrm>
              <a:off x="0" y="0"/>
              <a:ext cx="358684" cy="135173"/>
            </a:xfrm>
            <a:custGeom>
              <a:avLst/>
              <a:gdLst/>
              <a:ahLst/>
              <a:cxnLst/>
              <a:rect l="l" t="t" r="r" b="b"/>
              <a:pathLst>
                <a:path w="358684" h="135173">
                  <a:moveTo>
                    <a:pt x="67587" y="0"/>
                  </a:moveTo>
                  <a:lnTo>
                    <a:pt x="291097" y="0"/>
                  </a:lnTo>
                  <a:cubicBezTo>
                    <a:pt x="309022" y="0"/>
                    <a:pt x="326213" y="7121"/>
                    <a:pt x="338888" y="19796"/>
                  </a:cubicBezTo>
                  <a:cubicBezTo>
                    <a:pt x="351563" y="32471"/>
                    <a:pt x="358684" y="49662"/>
                    <a:pt x="358684" y="67587"/>
                  </a:cubicBezTo>
                  <a:lnTo>
                    <a:pt x="358684" y="67587"/>
                  </a:lnTo>
                  <a:cubicBezTo>
                    <a:pt x="358684" y="85512"/>
                    <a:pt x="351563" y="102703"/>
                    <a:pt x="338888" y="115378"/>
                  </a:cubicBezTo>
                  <a:cubicBezTo>
                    <a:pt x="326213" y="128053"/>
                    <a:pt x="309022" y="135173"/>
                    <a:pt x="291097" y="135173"/>
                  </a:cubicBezTo>
                  <a:lnTo>
                    <a:pt x="67587" y="135173"/>
                  </a:lnTo>
                  <a:cubicBezTo>
                    <a:pt x="49662" y="135173"/>
                    <a:pt x="32471" y="128053"/>
                    <a:pt x="19796" y="115378"/>
                  </a:cubicBezTo>
                  <a:cubicBezTo>
                    <a:pt x="7121" y="102703"/>
                    <a:pt x="0" y="85512"/>
                    <a:pt x="0" y="67587"/>
                  </a:cubicBezTo>
                  <a:lnTo>
                    <a:pt x="0" y="67587"/>
                  </a:lnTo>
                  <a:cubicBezTo>
                    <a:pt x="0" y="49662"/>
                    <a:pt x="7121" y="32471"/>
                    <a:pt x="19796" y="19796"/>
                  </a:cubicBezTo>
                  <a:cubicBezTo>
                    <a:pt x="32471" y="7121"/>
                    <a:pt x="49662" y="0"/>
                    <a:pt x="67587" y="0"/>
                  </a:cubicBezTo>
                  <a:close/>
                </a:path>
              </a:pathLst>
            </a:custGeom>
            <a:solidFill>
              <a:srgbClr val="AFFFBB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12" name="TextBox 52">
              <a:extLst>
                <a:ext uri="{FF2B5EF4-FFF2-40B4-BE49-F238E27FC236}">
                  <a16:creationId xmlns:a16="http://schemas.microsoft.com/office/drawing/2014/main" id="{A64634CA-77C3-4FD5-BBDE-0FA2601C641F}"/>
                </a:ext>
              </a:extLst>
            </p:cNvPr>
            <p:cNvSpPr txBox="1"/>
            <p:nvPr/>
          </p:nvSpPr>
          <p:spPr>
            <a:xfrm>
              <a:off x="0" y="28575"/>
              <a:ext cx="358684" cy="1065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74"/>
                </a:lnSpc>
              </a:pPr>
              <a:endParaRPr/>
            </a:p>
          </p:txBody>
        </p:sp>
      </p:grpSp>
      <p:grpSp>
        <p:nvGrpSpPr>
          <p:cNvPr id="113" name="Group 53">
            <a:extLst>
              <a:ext uri="{FF2B5EF4-FFF2-40B4-BE49-F238E27FC236}">
                <a16:creationId xmlns:a16="http://schemas.microsoft.com/office/drawing/2014/main" id="{AB04A407-7F16-4843-83A5-D13F8F0B7502}"/>
              </a:ext>
            </a:extLst>
          </p:cNvPr>
          <p:cNvGrpSpPr/>
          <p:nvPr/>
        </p:nvGrpSpPr>
        <p:grpSpPr>
          <a:xfrm>
            <a:off x="1780977" y="9492442"/>
            <a:ext cx="1361877" cy="513236"/>
            <a:chOff x="0" y="0"/>
            <a:chExt cx="358684" cy="135173"/>
          </a:xfrm>
        </p:grpSpPr>
        <p:sp>
          <p:nvSpPr>
            <p:cNvPr id="114" name="Freeform 54">
              <a:extLst>
                <a:ext uri="{FF2B5EF4-FFF2-40B4-BE49-F238E27FC236}">
                  <a16:creationId xmlns:a16="http://schemas.microsoft.com/office/drawing/2014/main" id="{E52E481B-5EAE-4830-B4E8-AE56026222B8}"/>
                </a:ext>
              </a:extLst>
            </p:cNvPr>
            <p:cNvSpPr/>
            <p:nvPr/>
          </p:nvSpPr>
          <p:spPr>
            <a:xfrm>
              <a:off x="0" y="0"/>
              <a:ext cx="358684" cy="135173"/>
            </a:xfrm>
            <a:custGeom>
              <a:avLst/>
              <a:gdLst/>
              <a:ahLst/>
              <a:cxnLst/>
              <a:rect l="l" t="t" r="r" b="b"/>
              <a:pathLst>
                <a:path w="358684" h="135173">
                  <a:moveTo>
                    <a:pt x="67587" y="0"/>
                  </a:moveTo>
                  <a:lnTo>
                    <a:pt x="291097" y="0"/>
                  </a:lnTo>
                  <a:cubicBezTo>
                    <a:pt x="309022" y="0"/>
                    <a:pt x="326213" y="7121"/>
                    <a:pt x="338888" y="19796"/>
                  </a:cubicBezTo>
                  <a:cubicBezTo>
                    <a:pt x="351563" y="32471"/>
                    <a:pt x="358684" y="49662"/>
                    <a:pt x="358684" y="67587"/>
                  </a:cubicBezTo>
                  <a:lnTo>
                    <a:pt x="358684" y="67587"/>
                  </a:lnTo>
                  <a:cubicBezTo>
                    <a:pt x="358684" y="85512"/>
                    <a:pt x="351563" y="102703"/>
                    <a:pt x="338888" y="115378"/>
                  </a:cubicBezTo>
                  <a:cubicBezTo>
                    <a:pt x="326213" y="128053"/>
                    <a:pt x="309022" y="135173"/>
                    <a:pt x="291097" y="135173"/>
                  </a:cubicBezTo>
                  <a:lnTo>
                    <a:pt x="67587" y="135173"/>
                  </a:lnTo>
                  <a:cubicBezTo>
                    <a:pt x="49662" y="135173"/>
                    <a:pt x="32471" y="128053"/>
                    <a:pt x="19796" y="115378"/>
                  </a:cubicBezTo>
                  <a:cubicBezTo>
                    <a:pt x="7121" y="102703"/>
                    <a:pt x="0" y="85512"/>
                    <a:pt x="0" y="67587"/>
                  </a:cubicBezTo>
                  <a:lnTo>
                    <a:pt x="0" y="67587"/>
                  </a:lnTo>
                  <a:cubicBezTo>
                    <a:pt x="0" y="49662"/>
                    <a:pt x="7121" y="32471"/>
                    <a:pt x="19796" y="19796"/>
                  </a:cubicBezTo>
                  <a:cubicBezTo>
                    <a:pt x="32471" y="7121"/>
                    <a:pt x="49662" y="0"/>
                    <a:pt x="67587" y="0"/>
                  </a:cubicBezTo>
                  <a:close/>
                </a:path>
              </a:pathLst>
            </a:custGeom>
            <a:solidFill>
              <a:srgbClr val="97DE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15" name="TextBox 55">
              <a:extLst>
                <a:ext uri="{FF2B5EF4-FFF2-40B4-BE49-F238E27FC236}">
                  <a16:creationId xmlns:a16="http://schemas.microsoft.com/office/drawing/2014/main" id="{9437F713-294E-451E-AC74-C9650017EA73}"/>
                </a:ext>
              </a:extLst>
            </p:cNvPr>
            <p:cNvSpPr txBox="1"/>
            <p:nvPr/>
          </p:nvSpPr>
          <p:spPr>
            <a:xfrm>
              <a:off x="0" y="28575"/>
              <a:ext cx="358684" cy="1065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74"/>
                </a:lnSpc>
              </a:pPr>
              <a:endParaRPr/>
            </a:p>
          </p:txBody>
        </p:sp>
      </p:grpSp>
      <p:grpSp>
        <p:nvGrpSpPr>
          <p:cNvPr id="116" name="Group 56">
            <a:extLst>
              <a:ext uri="{FF2B5EF4-FFF2-40B4-BE49-F238E27FC236}">
                <a16:creationId xmlns:a16="http://schemas.microsoft.com/office/drawing/2014/main" id="{489296E0-9261-4169-88B0-F82C9DA9B849}"/>
              </a:ext>
            </a:extLst>
          </p:cNvPr>
          <p:cNvGrpSpPr/>
          <p:nvPr/>
        </p:nvGrpSpPr>
        <p:grpSpPr>
          <a:xfrm>
            <a:off x="3344094" y="9480993"/>
            <a:ext cx="1361877" cy="513236"/>
            <a:chOff x="0" y="0"/>
            <a:chExt cx="358684" cy="135173"/>
          </a:xfrm>
        </p:grpSpPr>
        <p:sp>
          <p:nvSpPr>
            <p:cNvPr id="117" name="Freeform 57">
              <a:extLst>
                <a:ext uri="{FF2B5EF4-FFF2-40B4-BE49-F238E27FC236}">
                  <a16:creationId xmlns:a16="http://schemas.microsoft.com/office/drawing/2014/main" id="{F00D17D1-0F66-40B9-9729-6DED88CAC6C8}"/>
                </a:ext>
              </a:extLst>
            </p:cNvPr>
            <p:cNvSpPr/>
            <p:nvPr/>
          </p:nvSpPr>
          <p:spPr>
            <a:xfrm>
              <a:off x="0" y="0"/>
              <a:ext cx="358684" cy="135173"/>
            </a:xfrm>
            <a:custGeom>
              <a:avLst/>
              <a:gdLst/>
              <a:ahLst/>
              <a:cxnLst/>
              <a:rect l="l" t="t" r="r" b="b"/>
              <a:pathLst>
                <a:path w="358684" h="135173">
                  <a:moveTo>
                    <a:pt x="67587" y="0"/>
                  </a:moveTo>
                  <a:lnTo>
                    <a:pt x="291097" y="0"/>
                  </a:lnTo>
                  <a:cubicBezTo>
                    <a:pt x="309022" y="0"/>
                    <a:pt x="326213" y="7121"/>
                    <a:pt x="338888" y="19796"/>
                  </a:cubicBezTo>
                  <a:cubicBezTo>
                    <a:pt x="351563" y="32471"/>
                    <a:pt x="358684" y="49662"/>
                    <a:pt x="358684" y="67587"/>
                  </a:cubicBezTo>
                  <a:lnTo>
                    <a:pt x="358684" y="67587"/>
                  </a:lnTo>
                  <a:cubicBezTo>
                    <a:pt x="358684" y="85512"/>
                    <a:pt x="351563" y="102703"/>
                    <a:pt x="338888" y="115378"/>
                  </a:cubicBezTo>
                  <a:cubicBezTo>
                    <a:pt x="326213" y="128053"/>
                    <a:pt x="309022" y="135173"/>
                    <a:pt x="291097" y="135173"/>
                  </a:cubicBezTo>
                  <a:lnTo>
                    <a:pt x="67587" y="135173"/>
                  </a:lnTo>
                  <a:cubicBezTo>
                    <a:pt x="49662" y="135173"/>
                    <a:pt x="32471" y="128053"/>
                    <a:pt x="19796" y="115378"/>
                  </a:cubicBezTo>
                  <a:cubicBezTo>
                    <a:pt x="7121" y="102703"/>
                    <a:pt x="0" y="85512"/>
                    <a:pt x="0" y="67587"/>
                  </a:cubicBezTo>
                  <a:lnTo>
                    <a:pt x="0" y="67587"/>
                  </a:lnTo>
                  <a:cubicBezTo>
                    <a:pt x="0" y="49662"/>
                    <a:pt x="7121" y="32471"/>
                    <a:pt x="19796" y="19796"/>
                  </a:cubicBezTo>
                  <a:cubicBezTo>
                    <a:pt x="32471" y="7121"/>
                    <a:pt x="49662" y="0"/>
                    <a:pt x="67587" y="0"/>
                  </a:cubicBezTo>
                  <a:close/>
                </a:path>
              </a:pathLst>
            </a:custGeom>
            <a:solidFill>
              <a:srgbClr val="FEE599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18" name="TextBox 58">
              <a:extLst>
                <a:ext uri="{FF2B5EF4-FFF2-40B4-BE49-F238E27FC236}">
                  <a16:creationId xmlns:a16="http://schemas.microsoft.com/office/drawing/2014/main" id="{BC440B85-CC96-4099-90A8-1C6DE5DD9EF8}"/>
                </a:ext>
              </a:extLst>
            </p:cNvPr>
            <p:cNvSpPr txBox="1"/>
            <p:nvPr/>
          </p:nvSpPr>
          <p:spPr>
            <a:xfrm>
              <a:off x="0" y="28575"/>
              <a:ext cx="358684" cy="1065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74"/>
                </a:lnSpc>
              </a:pPr>
              <a:endParaRPr/>
            </a:p>
          </p:txBody>
        </p:sp>
      </p:grpSp>
      <p:grpSp>
        <p:nvGrpSpPr>
          <p:cNvPr id="119" name="Group 59">
            <a:extLst>
              <a:ext uri="{FF2B5EF4-FFF2-40B4-BE49-F238E27FC236}">
                <a16:creationId xmlns:a16="http://schemas.microsoft.com/office/drawing/2014/main" id="{31283974-2539-4C1C-BA5B-4C8014C224DC}"/>
              </a:ext>
            </a:extLst>
          </p:cNvPr>
          <p:cNvGrpSpPr/>
          <p:nvPr/>
        </p:nvGrpSpPr>
        <p:grpSpPr>
          <a:xfrm>
            <a:off x="4885731" y="9492442"/>
            <a:ext cx="1361877" cy="513236"/>
            <a:chOff x="0" y="0"/>
            <a:chExt cx="358684" cy="135173"/>
          </a:xfrm>
        </p:grpSpPr>
        <p:sp>
          <p:nvSpPr>
            <p:cNvPr id="120" name="Freeform 60">
              <a:extLst>
                <a:ext uri="{FF2B5EF4-FFF2-40B4-BE49-F238E27FC236}">
                  <a16:creationId xmlns:a16="http://schemas.microsoft.com/office/drawing/2014/main" id="{90DEB04A-7BA4-494C-8FF3-7BBD5BD34931}"/>
                </a:ext>
              </a:extLst>
            </p:cNvPr>
            <p:cNvSpPr/>
            <p:nvPr/>
          </p:nvSpPr>
          <p:spPr>
            <a:xfrm>
              <a:off x="0" y="0"/>
              <a:ext cx="358684" cy="135173"/>
            </a:xfrm>
            <a:custGeom>
              <a:avLst/>
              <a:gdLst/>
              <a:ahLst/>
              <a:cxnLst/>
              <a:rect l="l" t="t" r="r" b="b"/>
              <a:pathLst>
                <a:path w="358684" h="135173">
                  <a:moveTo>
                    <a:pt x="67587" y="0"/>
                  </a:moveTo>
                  <a:lnTo>
                    <a:pt x="291097" y="0"/>
                  </a:lnTo>
                  <a:cubicBezTo>
                    <a:pt x="309022" y="0"/>
                    <a:pt x="326213" y="7121"/>
                    <a:pt x="338888" y="19796"/>
                  </a:cubicBezTo>
                  <a:cubicBezTo>
                    <a:pt x="351563" y="32471"/>
                    <a:pt x="358684" y="49662"/>
                    <a:pt x="358684" y="67587"/>
                  </a:cubicBezTo>
                  <a:lnTo>
                    <a:pt x="358684" y="67587"/>
                  </a:lnTo>
                  <a:cubicBezTo>
                    <a:pt x="358684" y="85512"/>
                    <a:pt x="351563" y="102703"/>
                    <a:pt x="338888" y="115378"/>
                  </a:cubicBezTo>
                  <a:cubicBezTo>
                    <a:pt x="326213" y="128053"/>
                    <a:pt x="309022" y="135173"/>
                    <a:pt x="291097" y="135173"/>
                  </a:cubicBezTo>
                  <a:lnTo>
                    <a:pt x="67587" y="135173"/>
                  </a:lnTo>
                  <a:cubicBezTo>
                    <a:pt x="49662" y="135173"/>
                    <a:pt x="32471" y="128053"/>
                    <a:pt x="19796" y="115378"/>
                  </a:cubicBezTo>
                  <a:cubicBezTo>
                    <a:pt x="7121" y="102703"/>
                    <a:pt x="0" y="85512"/>
                    <a:pt x="0" y="67587"/>
                  </a:cubicBezTo>
                  <a:lnTo>
                    <a:pt x="0" y="67587"/>
                  </a:lnTo>
                  <a:cubicBezTo>
                    <a:pt x="0" y="49662"/>
                    <a:pt x="7121" y="32471"/>
                    <a:pt x="19796" y="19796"/>
                  </a:cubicBezTo>
                  <a:cubicBezTo>
                    <a:pt x="32471" y="7121"/>
                    <a:pt x="49662" y="0"/>
                    <a:pt x="67587" y="0"/>
                  </a:cubicBezTo>
                  <a:close/>
                </a:path>
              </a:pathLst>
            </a:custGeom>
            <a:solidFill>
              <a:srgbClr val="FFCCD1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21" name="TextBox 61">
              <a:extLst>
                <a:ext uri="{FF2B5EF4-FFF2-40B4-BE49-F238E27FC236}">
                  <a16:creationId xmlns:a16="http://schemas.microsoft.com/office/drawing/2014/main" id="{FF9F0538-D024-4077-A983-8497AED77200}"/>
                </a:ext>
              </a:extLst>
            </p:cNvPr>
            <p:cNvSpPr txBox="1"/>
            <p:nvPr/>
          </p:nvSpPr>
          <p:spPr>
            <a:xfrm>
              <a:off x="0" y="28575"/>
              <a:ext cx="358684" cy="1065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74"/>
                </a:lnSpc>
              </a:pPr>
              <a:endParaRPr/>
            </a:p>
          </p:txBody>
        </p:sp>
      </p:grpSp>
      <p:grpSp>
        <p:nvGrpSpPr>
          <p:cNvPr id="125" name="Group 65">
            <a:extLst>
              <a:ext uri="{FF2B5EF4-FFF2-40B4-BE49-F238E27FC236}">
                <a16:creationId xmlns:a16="http://schemas.microsoft.com/office/drawing/2014/main" id="{D192B872-9477-407A-9E7D-FFCF3FFE51FE}"/>
              </a:ext>
            </a:extLst>
          </p:cNvPr>
          <p:cNvGrpSpPr/>
          <p:nvPr/>
        </p:nvGrpSpPr>
        <p:grpSpPr>
          <a:xfrm>
            <a:off x="7934523" y="9492442"/>
            <a:ext cx="1361877" cy="513236"/>
            <a:chOff x="0" y="0"/>
            <a:chExt cx="358684" cy="135173"/>
          </a:xfrm>
        </p:grpSpPr>
        <p:sp>
          <p:nvSpPr>
            <p:cNvPr id="126" name="Freeform 66">
              <a:extLst>
                <a:ext uri="{FF2B5EF4-FFF2-40B4-BE49-F238E27FC236}">
                  <a16:creationId xmlns:a16="http://schemas.microsoft.com/office/drawing/2014/main" id="{DF15F8C0-5D01-4450-A516-F432EFE5DEF6}"/>
                </a:ext>
              </a:extLst>
            </p:cNvPr>
            <p:cNvSpPr/>
            <p:nvPr/>
          </p:nvSpPr>
          <p:spPr>
            <a:xfrm>
              <a:off x="0" y="0"/>
              <a:ext cx="358684" cy="135173"/>
            </a:xfrm>
            <a:custGeom>
              <a:avLst/>
              <a:gdLst/>
              <a:ahLst/>
              <a:cxnLst/>
              <a:rect l="l" t="t" r="r" b="b"/>
              <a:pathLst>
                <a:path w="358684" h="135173">
                  <a:moveTo>
                    <a:pt x="67587" y="0"/>
                  </a:moveTo>
                  <a:lnTo>
                    <a:pt x="291097" y="0"/>
                  </a:lnTo>
                  <a:cubicBezTo>
                    <a:pt x="309022" y="0"/>
                    <a:pt x="326213" y="7121"/>
                    <a:pt x="338888" y="19796"/>
                  </a:cubicBezTo>
                  <a:cubicBezTo>
                    <a:pt x="351563" y="32471"/>
                    <a:pt x="358684" y="49662"/>
                    <a:pt x="358684" y="67587"/>
                  </a:cubicBezTo>
                  <a:lnTo>
                    <a:pt x="358684" y="67587"/>
                  </a:lnTo>
                  <a:cubicBezTo>
                    <a:pt x="358684" y="85512"/>
                    <a:pt x="351563" y="102703"/>
                    <a:pt x="338888" y="115378"/>
                  </a:cubicBezTo>
                  <a:cubicBezTo>
                    <a:pt x="326213" y="128053"/>
                    <a:pt x="309022" y="135173"/>
                    <a:pt x="291097" y="135173"/>
                  </a:cubicBezTo>
                  <a:lnTo>
                    <a:pt x="67587" y="135173"/>
                  </a:lnTo>
                  <a:cubicBezTo>
                    <a:pt x="49662" y="135173"/>
                    <a:pt x="32471" y="128053"/>
                    <a:pt x="19796" y="115378"/>
                  </a:cubicBezTo>
                  <a:cubicBezTo>
                    <a:pt x="7121" y="102703"/>
                    <a:pt x="0" y="85512"/>
                    <a:pt x="0" y="67587"/>
                  </a:cubicBezTo>
                  <a:lnTo>
                    <a:pt x="0" y="67587"/>
                  </a:lnTo>
                  <a:cubicBezTo>
                    <a:pt x="0" y="49662"/>
                    <a:pt x="7121" y="32471"/>
                    <a:pt x="19796" y="19796"/>
                  </a:cubicBezTo>
                  <a:cubicBezTo>
                    <a:pt x="32471" y="7121"/>
                    <a:pt x="49662" y="0"/>
                    <a:pt x="67587" y="0"/>
                  </a:cubicBezTo>
                  <a:close/>
                </a:path>
              </a:pathLst>
            </a:custGeom>
            <a:solidFill>
              <a:srgbClr val="F78080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27" name="TextBox 67">
              <a:extLst>
                <a:ext uri="{FF2B5EF4-FFF2-40B4-BE49-F238E27FC236}">
                  <a16:creationId xmlns:a16="http://schemas.microsoft.com/office/drawing/2014/main" id="{BE6B5CC1-469A-430B-9401-F25E926F76C8}"/>
                </a:ext>
              </a:extLst>
            </p:cNvPr>
            <p:cNvSpPr txBox="1"/>
            <p:nvPr/>
          </p:nvSpPr>
          <p:spPr>
            <a:xfrm>
              <a:off x="0" y="28575"/>
              <a:ext cx="358684" cy="1065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74"/>
                </a:lnSpc>
              </a:pPr>
              <a:endParaRPr/>
            </a:p>
          </p:txBody>
        </p:sp>
      </p:grpSp>
      <p:sp>
        <p:nvSpPr>
          <p:cNvPr id="128" name="AutoShape 68">
            <a:extLst>
              <a:ext uri="{FF2B5EF4-FFF2-40B4-BE49-F238E27FC236}">
                <a16:creationId xmlns:a16="http://schemas.microsoft.com/office/drawing/2014/main" id="{D5A425A4-D2D5-429B-B93E-60E7A998213B}"/>
              </a:ext>
            </a:extLst>
          </p:cNvPr>
          <p:cNvSpPr/>
          <p:nvPr/>
        </p:nvSpPr>
        <p:spPr>
          <a:xfrm>
            <a:off x="900014" y="2356654"/>
            <a:ext cx="9525" cy="7135788"/>
          </a:xfrm>
          <a:prstGeom prst="line">
            <a:avLst/>
          </a:prstGeom>
          <a:ln w="28575" cap="flat">
            <a:solidFill>
              <a:srgbClr val="5CAE68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29" name="AutoShape 69">
            <a:extLst>
              <a:ext uri="{FF2B5EF4-FFF2-40B4-BE49-F238E27FC236}">
                <a16:creationId xmlns:a16="http://schemas.microsoft.com/office/drawing/2014/main" id="{42546CC4-1FE6-4692-B078-2AB1E29995E1}"/>
              </a:ext>
            </a:extLst>
          </p:cNvPr>
          <p:cNvSpPr/>
          <p:nvPr/>
        </p:nvSpPr>
        <p:spPr>
          <a:xfrm>
            <a:off x="2476203" y="2361388"/>
            <a:ext cx="9525" cy="7135788"/>
          </a:xfrm>
          <a:prstGeom prst="line">
            <a:avLst/>
          </a:prstGeom>
          <a:ln w="28575" cap="flat">
            <a:solidFill>
              <a:srgbClr val="16929D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30" name="AutoShape 70">
            <a:extLst>
              <a:ext uri="{FF2B5EF4-FFF2-40B4-BE49-F238E27FC236}">
                <a16:creationId xmlns:a16="http://schemas.microsoft.com/office/drawing/2014/main" id="{A5A3679E-B1B0-4D81-89F0-A8DE065F07FA}"/>
              </a:ext>
            </a:extLst>
          </p:cNvPr>
          <p:cNvSpPr/>
          <p:nvPr/>
        </p:nvSpPr>
        <p:spPr>
          <a:xfrm>
            <a:off x="4020270" y="2359002"/>
            <a:ext cx="9525" cy="7135788"/>
          </a:xfrm>
          <a:prstGeom prst="line">
            <a:avLst/>
          </a:prstGeom>
          <a:ln w="28575" cap="flat">
            <a:solidFill>
              <a:srgbClr val="B49C52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31" name="AutoShape 71">
            <a:extLst>
              <a:ext uri="{FF2B5EF4-FFF2-40B4-BE49-F238E27FC236}">
                <a16:creationId xmlns:a16="http://schemas.microsoft.com/office/drawing/2014/main" id="{8126AB77-B0A4-4751-AB98-AB7B78311107}"/>
              </a:ext>
            </a:extLst>
          </p:cNvPr>
          <p:cNvSpPr/>
          <p:nvPr/>
        </p:nvSpPr>
        <p:spPr>
          <a:xfrm>
            <a:off x="5564337" y="2356616"/>
            <a:ext cx="9525" cy="7135788"/>
          </a:xfrm>
          <a:prstGeom prst="line">
            <a:avLst/>
          </a:prstGeom>
          <a:ln w="28575" cap="flat">
            <a:solidFill>
              <a:srgbClr val="A0555C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33" name="AutoShape 73">
            <a:extLst>
              <a:ext uri="{FF2B5EF4-FFF2-40B4-BE49-F238E27FC236}">
                <a16:creationId xmlns:a16="http://schemas.microsoft.com/office/drawing/2014/main" id="{1DD58676-D388-48CE-88D7-857E63AF59B1}"/>
              </a:ext>
            </a:extLst>
          </p:cNvPr>
          <p:cNvSpPr/>
          <p:nvPr/>
        </p:nvSpPr>
        <p:spPr>
          <a:xfrm>
            <a:off x="8558632" y="2366160"/>
            <a:ext cx="9525" cy="7135788"/>
          </a:xfrm>
          <a:prstGeom prst="line">
            <a:avLst/>
          </a:prstGeom>
          <a:ln w="28575" cap="flat">
            <a:solidFill>
              <a:srgbClr val="ED9999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134" name="Group 74">
            <a:extLst>
              <a:ext uri="{FF2B5EF4-FFF2-40B4-BE49-F238E27FC236}">
                <a16:creationId xmlns:a16="http://schemas.microsoft.com/office/drawing/2014/main" id="{B8A4060B-613E-4288-9654-2426A818FE91}"/>
              </a:ext>
            </a:extLst>
          </p:cNvPr>
          <p:cNvGrpSpPr/>
          <p:nvPr/>
        </p:nvGrpSpPr>
        <p:grpSpPr>
          <a:xfrm>
            <a:off x="228600" y="1845195"/>
            <a:ext cx="1361877" cy="513236"/>
            <a:chOff x="0" y="0"/>
            <a:chExt cx="358684" cy="135173"/>
          </a:xfrm>
        </p:grpSpPr>
        <p:sp>
          <p:nvSpPr>
            <p:cNvPr id="135" name="Freeform 75">
              <a:extLst>
                <a:ext uri="{FF2B5EF4-FFF2-40B4-BE49-F238E27FC236}">
                  <a16:creationId xmlns:a16="http://schemas.microsoft.com/office/drawing/2014/main" id="{5341050A-8040-4A53-889D-51DD2873E953}"/>
                </a:ext>
              </a:extLst>
            </p:cNvPr>
            <p:cNvSpPr/>
            <p:nvPr/>
          </p:nvSpPr>
          <p:spPr>
            <a:xfrm>
              <a:off x="0" y="0"/>
              <a:ext cx="358684" cy="135173"/>
            </a:xfrm>
            <a:custGeom>
              <a:avLst/>
              <a:gdLst/>
              <a:ahLst/>
              <a:cxnLst/>
              <a:rect l="l" t="t" r="r" b="b"/>
              <a:pathLst>
                <a:path w="358684" h="135173">
                  <a:moveTo>
                    <a:pt x="67587" y="0"/>
                  </a:moveTo>
                  <a:lnTo>
                    <a:pt x="291097" y="0"/>
                  </a:lnTo>
                  <a:cubicBezTo>
                    <a:pt x="309022" y="0"/>
                    <a:pt x="326213" y="7121"/>
                    <a:pt x="338888" y="19796"/>
                  </a:cubicBezTo>
                  <a:cubicBezTo>
                    <a:pt x="351563" y="32471"/>
                    <a:pt x="358684" y="49662"/>
                    <a:pt x="358684" y="67587"/>
                  </a:cubicBezTo>
                  <a:lnTo>
                    <a:pt x="358684" y="67587"/>
                  </a:lnTo>
                  <a:cubicBezTo>
                    <a:pt x="358684" y="85512"/>
                    <a:pt x="351563" y="102703"/>
                    <a:pt x="338888" y="115378"/>
                  </a:cubicBezTo>
                  <a:cubicBezTo>
                    <a:pt x="326213" y="128053"/>
                    <a:pt x="309022" y="135173"/>
                    <a:pt x="291097" y="135173"/>
                  </a:cubicBezTo>
                  <a:lnTo>
                    <a:pt x="67587" y="135173"/>
                  </a:lnTo>
                  <a:cubicBezTo>
                    <a:pt x="49662" y="135173"/>
                    <a:pt x="32471" y="128053"/>
                    <a:pt x="19796" y="115378"/>
                  </a:cubicBezTo>
                  <a:cubicBezTo>
                    <a:pt x="7121" y="102703"/>
                    <a:pt x="0" y="85512"/>
                    <a:pt x="0" y="67587"/>
                  </a:cubicBezTo>
                  <a:lnTo>
                    <a:pt x="0" y="67587"/>
                  </a:lnTo>
                  <a:cubicBezTo>
                    <a:pt x="0" y="49662"/>
                    <a:pt x="7121" y="32471"/>
                    <a:pt x="19796" y="19796"/>
                  </a:cubicBezTo>
                  <a:cubicBezTo>
                    <a:pt x="32471" y="7121"/>
                    <a:pt x="49662" y="0"/>
                    <a:pt x="67587" y="0"/>
                  </a:cubicBezTo>
                  <a:close/>
                </a:path>
              </a:pathLst>
            </a:custGeom>
            <a:solidFill>
              <a:srgbClr val="AFFFBB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36" name="TextBox 76">
              <a:extLst>
                <a:ext uri="{FF2B5EF4-FFF2-40B4-BE49-F238E27FC236}">
                  <a16:creationId xmlns:a16="http://schemas.microsoft.com/office/drawing/2014/main" id="{B8CAB402-24B2-4BF4-A076-A95CBA5AB8BE}"/>
                </a:ext>
              </a:extLst>
            </p:cNvPr>
            <p:cNvSpPr txBox="1"/>
            <p:nvPr/>
          </p:nvSpPr>
          <p:spPr>
            <a:xfrm>
              <a:off x="0" y="28575"/>
              <a:ext cx="358684" cy="1065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74"/>
                </a:lnSpc>
              </a:pPr>
              <a:endParaRPr/>
            </a:p>
          </p:txBody>
        </p:sp>
      </p:grpSp>
      <p:grpSp>
        <p:nvGrpSpPr>
          <p:cNvPr id="137" name="Group 77">
            <a:extLst>
              <a:ext uri="{FF2B5EF4-FFF2-40B4-BE49-F238E27FC236}">
                <a16:creationId xmlns:a16="http://schemas.microsoft.com/office/drawing/2014/main" id="{8A562C09-E44C-4860-94B4-350AA76DCD5A}"/>
              </a:ext>
            </a:extLst>
          </p:cNvPr>
          <p:cNvGrpSpPr/>
          <p:nvPr/>
        </p:nvGrpSpPr>
        <p:grpSpPr>
          <a:xfrm>
            <a:off x="1780977" y="1845195"/>
            <a:ext cx="1361877" cy="513236"/>
            <a:chOff x="0" y="0"/>
            <a:chExt cx="358684" cy="135173"/>
          </a:xfrm>
        </p:grpSpPr>
        <p:sp>
          <p:nvSpPr>
            <p:cNvPr id="138" name="Freeform 78">
              <a:extLst>
                <a:ext uri="{FF2B5EF4-FFF2-40B4-BE49-F238E27FC236}">
                  <a16:creationId xmlns:a16="http://schemas.microsoft.com/office/drawing/2014/main" id="{8F1FB8E1-1B97-42F4-A4DB-2E7A18AAA152}"/>
                </a:ext>
              </a:extLst>
            </p:cNvPr>
            <p:cNvSpPr/>
            <p:nvPr/>
          </p:nvSpPr>
          <p:spPr>
            <a:xfrm>
              <a:off x="0" y="0"/>
              <a:ext cx="358684" cy="135173"/>
            </a:xfrm>
            <a:custGeom>
              <a:avLst/>
              <a:gdLst/>
              <a:ahLst/>
              <a:cxnLst/>
              <a:rect l="l" t="t" r="r" b="b"/>
              <a:pathLst>
                <a:path w="358684" h="135173">
                  <a:moveTo>
                    <a:pt x="67587" y="0"/>
                  </a:moveTo>
                  <a:lnTo>
                    <a:pt x="291097" y="0"/>
                  </a:lnTo>
                  <a:cubicBezTo>
                    <a:pt x="309022" y="0"/>
                    <a:pt x="326213" y="7121"/>
                    <a:pt x="338888" y="19796"/>
                  </a:cubicBezTo>
                  <a:cubicBezTo>
                    <a:pt x="351563" y="32471"/>
                    <a:pt x="358684" y="49662"/>
                    <a:pt x="358684" y="67587"/>
                  </a:cubicBezTo>
                  <a:lnTo>
                    <a:pt x="358684" y="67587"/>
                  </a:lnTo>
                  <a:cubicBezTo>
                    <a:pt x="358684" y="85512"/>
                    <a:pt x="351563" y="102703"/>
                    <a:pt x="338888" y="115378"/>
                  </a:cubicBezTo>
                  <a:cubicBezTo>
                    <a:pt x="326213" y="128053"/>
                    <a:pt x="309022" y="135173"/>
                    <a:pt x="291097" y="135173"/>
                  </a:cubicBezTo>
                  <a:lnTo>
                    <a:pt x="67587" y="135173"/>
                  </a:lnTo>
                  <a:cubicBezTo>
                    <a:pt x="49662" y="135173"/>
                    <a:pt x="32471" y="128053"/>
                    <a:pt x="19796" y="115378"/>
                  </a:cubicBezTo>
                  <a:cubicBezTo>
                    <a:pt x="7121" y="102703"/>
                    <a:pt x="0" y="85512"/>
                    <a:pt x="0" y="67587"/>
                  </a:cubicBezTo>
                  <a:lnTo>
                    <a:pt x="0" y="67587"/>
                  </a:lnTo>
                  <a:cubicBezTo>
                    <a:pt x="0" y="49662"/>
                    <a:pt x="7121" y="32471"/>
                    <a:pt x="19796" y="19796"/>
                  </a:cubicBezTo>
                  <a:cubicBezTo>
                    <a:pt x="32471" y="7121"/>
                    <a:pt x="49662" y="0"/>
                    <a:pt x="67587" y="0"/>
                  </a:cubicBezTo>
                  <a:close/>
                </a:path>
              </a:pathLst>
            </a:custGeom>
            <a:solidFill>
              <a:srgbClr val="97DE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9" name="TextBox 79">
              <a:extLst>
                <a:ext uri="{FF2B5EF4-FFF2-40B4-BE49-F238E27FC236}">
                  <a16:creationId xmlns:a16="http://schemas.microsoft.com/office/drawing/2014/main" id="{E680B5F7-2EAA-4FC9-BEE1-5FEC93B53E46}"/>
                </a:ext>
              </a:extLst>
            </p:cNvPr>
            <p:cNvSpPr txBox="1"/>
            <p:nvPr/>
          </p:nvSpPr>
          <p:spPr>
            <a:xfrm>
              <a:off x="0" y="28575"/>
              <a:ext cx="358684" cy="1065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74"/>
                </a:lnSpc>
              </a:pPr>
              <a:endParaRPr/>
            </a:p>
          </p:txBody>
        </p:sp>
      </p:grpSp>
      <p:grpSp>
        <p:nvGrpSpPr>
          <p:cNvPr id="140" name="Group 80">
            <a:extLst>
              <a:ext uri="{FF2B5EF4-FFF2-40B4-BE49-F238E27FC236}">
                <a16:creationId xmlns:a16="http://schemas.microsoft.com/office/drawing/2014/main" id="{2B398AC7-D13B-4815-85E6-6BA7C7DFCF95}"/>
              </a:ext>
            </a:extLst>
          </p:cNvPr>
          <p:cNvGrpSpPr/>
          <p:nvPr/>
        </p:nvGrpSpPr>
        <p:grpSpPr>
          <a:xfrm>
            <a:off x="3333354" y="1845195"/>
            <a:ext cx="1361877" cy="513236"/>
            <a:chOff x="0" y="0"/>
            <a:chExt cx="358684" cy="135173"/>
          </a:xfrm>
        </p:grpSpPr>
        <p:sp>
          <p:nvSpPr>
            <p:cNvPr id="141" name="Freeform 81">
              <a:extLst>
                <a:ext uri="{FF2B5EF4-FFF2-40B4-BE49-F238E27FC236}">
                  <a16:creationId xmlns:a16="http://schemas.microsoft.com/office/drawing/2014/main" id="{BAD9725C-7CF4-4950-BD0E-46629E779201}"/>
                </a:ext>
              </a:extLst>
            </p:cNvPr>
            <p:cNvSpPr/>
            <p:nvPr/>
          </p:nvSpPr>
          <p:spPr>
            <a:xfrm>
              <a:off x="0" y="0"/>
              <a:ext cx="358684" cy="135173"/>
            </a:xfrm>
            <a:custGeom>
              <a:avLst/>
              <a:gdLst/>
              <a:ahLst/>
              <a:cxnLst/>
              <a:rect l="l" t="t" r="r" b="b"/>
              <a:pathLst>
                <a:path w="358684" h="135173">
                  <a:moveTo>
                    <a:pt x="67587" y="0"/>
                  </a:moveTo>
                  <a:lnTo>
                    <a:pt x="291097" y="0"/>
                  </a:lnTo>
                  <a:cubicBezTo>
                    <a:pt x="309022" y="0"/>
                    <a:pt x="326213" y="7121"/>
                    <a:pt x="338888" y="19796"/>
                  </a:cubicBezTo>
                  <a:cubicBezTo>
                    <a:pt x="351563" y="32471"/>
                    <a:pt x="358684" y="49662"/>
                    <a:pt x="358684" y="67587"/>
                  </a:cubicBezTo>
                  <a:lnTo>
                    <a:pt x="358684" y="67587"/>
                  </a:lnTo>
                  <a:cubicBezTo>
                    <a:pt x="358684" y="85512"/>
                    <a:pt x="351563" y="102703"/>
                    <a:pt x="338888" y="115378"/>
                  </a:cubicBezTo>
                  <a:cubicBezTo>
                    <a:pt x="326213" y="128053"/>
                    <a:pt x="309022" y="135173"/>
                    <a:pt x="291097" y="135173"/>
                  </a:cubicBezTo>
                  <a:lnTo>
                    <a:pt x="67587" y="135173"/>
                  </a:lnTo>
                  <a:cubicBezTo>
                    <a:pt x="49662" y="135173"/>
                    <a:pt x="32471" y="128053"/>
                    <a:pt x="19796" y="115378"/>
                  </a:cubicBezTo>
                  <a:cubicBezTo>
                    <a:pt x="7121" y="102703"/>
                    <a:pt x="0" y="85512"/>
                    <a:pt x="0" y="67587"/>
                  </a:cubicBezTo>
                  <a:lnTo>
                    <a:pt x="0" y="67587"/>
                  </a:lnTo>
                  <a:cubicBezTo>
                    <a:pt x="0" y="49662"/>
                    <a:pt x="7121" y="32471"/>
                    <a:pt x="19796" y="19796"/>
                  </a:cubicBezTo>
                  <a:cubicBezTo>
                    <a:pt x="32471" y="7121"/>
                    <a:pt x="49662" y="0"/>
                    <a:pt x="67587" y="0"/>
                  </a:cubicBezTo>
                  <a:close/>
                </a:path>
              </a:pathLst>
            </a:custGeom>
            <a:solidFill>
              <a:srgbClr val="FEE599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42" name="TextBox 82">
              <a:extLst>
                <a:ext uri="{FF2B5EF4-FFF2-40B4-BE49-F238E27FC236}">
                  <a16:creationId xmlns:a16="http://schemas.microsoft.com/office/drawing/2014/main" id="{767B81E1-A834-4046-A450-0F50A705BA63}"/>
                </a:ext>
              </a:extLst>
            </p:cNvPr>
            <p:cNvSpPr txBox="1"/>
            <p:nvPr/>
          </p:nvSpPr>
          <p:spPr>
            <a:xfrm>
              <a:off x="0" y="28575"/>
              <a:ext cx="358684" cy="1065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74"/>
                </a:lnSpc>
              </a:pPr>
              <a:endParaRPr/>
            </a:p>
          </p:txBody>
        </p:sp>
      </p:grpSp>
      <p:grpSp>
        <p:nvGrpSpPr>
          <p:cNvPr id="143" name="Group 83">
            <a:extLst>
              <a:ext uri="{FF2B5EF4-FFF2-40B4-BE49-F238E27FC236}">
                <a16:creationId xmlns:a16="http://schemas.microsoft.com/office/drawing/2014/main" id="{ADF51606-5F41-4B0B-AA42-3714E2F35914}"/>
              </a:ext>
            </a:extLst>
          </p:cNvPr>
          <p:cNvGrpSpPr/>
          <p:nvPr/>
        </p:nvGrpSpPr>
        <p:grpSpPr>
          <a:xfrm>
            <a:off x="4885731" y="1845195"/>
            <a:ext cx="1361877" cy="513236"/>
            <a:chOff x="0" y="0"/>
            <a:chExt cx="358684" cy="135173"/>
          </a:xfrm>
        </p:grpSpPr>
        <p:sp>
          <p:nvSpPr>
            <p:cNvPr id="144" name="Freeform 84">
              <a:extLst>
                <a:ext uri="{FF2B5EF4-FFF2-40B4-BE49-F238E27FC236}">
                  <a16:creationId xmlns:a16="http://schemas.microsoft.com/office/drawing/2014/main" id="{485969BF-1D1B-4005-BDE8-904E23879C2C}"/>
                </a:ext>
              </a:extLst>
            </p:cNvPr>
            <p:cNvSpPr/>
            <p:nvPr/>
          </p:nvSpPr>
          <p:spPr>
            <a:xfrm>
              <a:off x="0" y="0"/>
              <a:ext cx="358684" cy="135173"/>
            </a:xfrm>
            <a:custGeom>
              <a:avLst/>
              <a:gdLst/>
              <a:ahLst/>
              <a:cxnLst/>
              <a:rect l="l" t="t" r="r" b="b"/>
              <a:pathLst>
                <a:path w="358684" h="135173">
                  <a:moveTo>
                    <a:pt x="67587" y="0"/>
                  </a:moveTo>
                  <a:lnTo>
                    <a:pt x="291097" y="0"/>
                  </a:lnTo>
                  <a:cubicBezTo>
                    <a:pt x="309022" y="0"/>
                    <a:pt x="326213" y="7121"/>
                    <a:pt x="338888" y="19796"/>
                  </a:cubicBezTo>
                  <a:cubicBezTo>
                    <a:pt x="351563" y="32471"/>
                    <a:pt x="358684" y="49662"/>
                    <a:pt x="358684" y="67587"/>
                  </a:cubicBezTo>
                  <a:lnTo>
                    <a:pt x="358684" y="67587"/>
                  </a:lnTo>
                  <a:cubicBezTo>
                    <a:pt x="358684" y="85512"/>
                    <a:pt x="351563" y="102703"/>
                    <a:pt x="338888" y="115378"/>
                  </a:cubicBezTo>
                  <a:cubicBezTo>
                    <a:pt x="326213" y="128053"/>
                    <a:pt x="309022" y="135173"/>
                    <a:pt x="291097" y="135173"/>
                  </a:cubicBezTo>
                  <a:lnTo>
                    <a:pt x="67587" y="135173"/>
                  </a:lnTo>
                  <a:cubicBezTo>
                    <a:pt x="49662" y="135173"/>
                    <a:pt x="32471" y="128053"/>
                    <a:pt x="19796" y="115378"/>
                  </a:cubicBezTo>
                  <a:cubicBezTo>
                    <a:pt x="7121" y="102703"/>
                    <a:pt x="0" y="85512"/>
                    <a:pt x="0" y="67587"/>
                  </a:cubicBezTo>
                  <a:lnTo>
                    <a:pt x="0" y="67587"/>
                  </a:lnTo>
                  <a:cubicBezTo>
                    <a:pt x="0" y="49662"/>
                    <a:pt x="7121" y="32471"/>
                    <a:pt x="19796" y="19796"/>
                  </a:cubicBezTo>
                  <a:cubicBezTo>
                    <a:pt x="32471" y="7121"/>
                    <a:pt x="49662" y="0"/>
                    <a:pt x="67587" y="0"/>
                  </a:cubicBezTo>
                  <a:close/>
                </a:path>
              </a:pathLst>
            </a:custGeom>
            <a:solidFill>
              <a:srgbClr val="FFCCD1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45" name="TextBox 85">
              <a:extLst>
                <a:ext uri="{FF2B5EF4-FFF2-40B4-BE49-F238E27FC236}">
                  <a16:creationId xmlns:a16="http://schemas.microsoft.com/office/drawing/2014/main" id="{863EAAF8-1666-4BA3-80FA-D89CEC1D86EB}"/>
                </a:ext>
              </a:extLst>
            </p:cNvPr>
            <p:cNvSpPr txBox="1"/>
            <p:nvPr/>
          </p:nvSpPr>
          <p:spPr>
            <a:xfrm>
              <a:off x="0" y="28575"/>
              <a:ext cx="358684" cy="1065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74"/>
                </a:lnSpc>
              </a:pPr>
              <a:endParaRPr/>
            </a:p>
          </p:txBody>
        </p:sp>
      </p:grpSp>
      <p:grpSp>
        <p:nvGrpSpPr>
          <p:cNvPr id="149" name="Group 89">
            <a:extLst>
              <a:ext uri="{FF2B5EF4-FFF2-40B4-BE49-F238E27FC236}">
                <a16:creationId xmlns:a16="http://schemas.microsoft.com/office/drawing/2014/main" id="{9B6E892E-68B0-49BB-AFD0-B3718B3B3464}"/>
              </a:ext>
            </a:extLst>
          </p:cNvPr>
          <p:cNvGrpSpPr/>
          <p:nvPr/>
        </p:nvGrpSpPr>
        <p:grpSpPr>
          <a:xfrm>
            <a:off x="7896644" y="1845195"/>
            <a:ext cx="1361877" cy="513236"/>
            <a:chOff x="0" y="0"/>
            <a:chExt cx="358684" cy="135173"/>
          </a:xfrm>
        </p:grpSpPr>
        <p:sp>
          <p:nvSpPr>
            <p:cNvPr id="150" name="Freeform 90">
              <a:extLst>
                <a:ext uri="{FF2B5EF4-FFF2-40B4-BE49-F238E27FC236}">
                  <a16:creationId xmlns:a16="http://schemas.microsoft.com/office/drawing/2014/main" id="{A256C503-F202-4466-82C0-47B21B715984}"/>
                </a:ext>
              </a:extLst>
            </p:cNvPr>
            <p:cNvSpPr/>
            <p:nvPr/>
          </p:nvSpPr>
          <p:spPr>
            <a:xfrm>
              <a:off x="0" y="0"/>
              <a:ext cx="358684" cy="135173"/>
            </a:xfrm>
            <a:custGeom>
              <a:avLst/>
              <a:gdLst/>
              <a:ahLst/>
              <a:cxnLst/>
              <a:rect l="l" t="t" r="r" b="b"/>
              <a:pathLst>
                <a:path w="358684" h="135173">
                  <a:moveTo>
                    <a:pt x="67587" y="0"/>
                  </a:moveTo>
                  <a:lnTo>
                    <a:pt x="291097" y="0"/>
                  </a:lnTo>
                  <a:cubicBezTo>
                    <a:pt x="309022" y="0"/>
                    <a:pt x="326213" y="7121"/>
                    <a:pt x="338888" y="19796"/>
                  </a:cubicBezTo>
                  <a:cubicBezTo>
                    <a:pt x="351563" y="32471"/>
                    <a:pt x="358684" y="49662"/>
                    <a:pt x="358684" y="67587"/>
                  </a:cubicBezTo>
                  <a:lnTo>
                    <a:pt x="358684" y="67587"/>
                  </a:lnTo>
                  <a:cubicBezTo>
                    <a:pt x="358684" y="85512"/>
                    <a:pt x="351563" y="102703"/>
                    <a:pt x="338888" y="115378"/>
                  </a:cubicBezTo>
                  <a:cubicBezTo>
                    <a:pt x="326213" y="128053"/>
                    <a:pt x="309022" y="135173"/>
                    <a:pt x="291097" y="135173"/>
                  </a:cubicBezTo>
                  <a:lnTo>
                    <a:pt x="67587" y="135173"/>
                  </a:lnTo>
                  <a:cubicBezTo>
                    <a:pt x="49662" y="135173"/>
                    <a:pt x="32471" y="128053"/>
                    <a:pt x="19796" y="115378"/>
                  </a:cubicBezTo>
                  <a:cubicBezTo>
                    <a:pt x="7121" y="102703"/>
                    <a:pt x="0" y="85512"/>
                    <a:pt x="0" y="67587"/>
                  </a:cubicBezTo>
                  <a:lnTo>
                    <a:pt x="0" y="67587"/>
                  </a:lnTo>
                  <a:cubicBezTo>
                    <a:pt x="0" y="49662"/>
                    <a:pt x="7121" y="32471"/>
                    <a:pt x="19796" y="19796"/>
                  </a:cubicBezTo>
                  <a:cubicBezTo>
                    <a:pt x="32471" y="7121"/>
                    <a:pt x="49662" y="0"/>
                    <a:pt x="67587" y="0"/>
                  </a:cubicBezTo>
                  <a:close/>
                </a:path>
              </a:pathLst>
            </a:custGeom>
            <a:solidFill>
              <a:srgbClr val="F78080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51" name="TextBox 91">
              <a:extLst>
                <a:ext uri="{FF2B5EF4-FFF2-40B4-BE49-F238E27FC236}">
                  <a16:creationId xmlns:a16="http://schemas.microsoft.com/office/drawing/2014/main" id="{8A3CD803-AAF6-46C1-8CC3-2F021003A5E6}"/>
                </a:ext>
              </a:extLst>
            </p:cNvPr>
            <p:cNvSpPr txBox="1"/>
            <p:nvPr/>
          </p:nvSpPr>
          <p:spPr>
            <a:xfrm>
              <a:off x="0" y="28575"/>
              <a:ext cx="358684" cy="1065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74"/>
                </a:lnSpc>
              </a:pPr>
              <a:endParaRPr/>
            </a:p>
          </p:txBody>
        </p:sp>
      </p:grpSp>
      <p:sp>
        <p:nvSpPr>
          <p:cNvPr id="152" name="AutoShape 92">
            <a:extLst>
              <a:ext uri="{FF2B5EF4-FFF2-40B4-BE49-F238E27FC236}">
                <a16:creationId xmlns:a16="http://schemas.microsoft.com/office/drawing/2014/main" id="{4B99FF5F-9130-4B08-BF51-425D702FB190}"/>
              </a:ext>
            </a:extLst>
          </p:cNvPr>
          <p:cNvSpPr/>
          <p:nvPr/>
        </p:nvSpPr>
        <p:spPr>
          <a:xfrm>
            <a:off x="900478" y="2887704"/>
            <a:ext cx="1566090" cy="0"/>
          </a:xfrm>
          <a:prstGeom prst="line">
            <a:avLst/>
          </a:prstGeom>
          <a:ln w="28575" cap="flat">
            <a:solidFill>
              <a:srgbClr val="5CAE68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53" name="AutoShape 93">
            <a:extLst>
              <a:ext uri="{FF2B5EF4-FFF2-40B4-BE49-F238E27FC236}">
                <a16:creationId xmlns:a16="http://schemas.microsoft.com/office/drawing/2014/main" id="{6920E764-B6C5-4CAD-A99D-60255A82D3DA}"/>
              </a:ext>
            </a:extLst>
          </p:cNvPr>
          <p:cNvSpPr/>
          <p:nvPr/>
        </p:nvSpPr>
        <p:spPr>
          <a:xfrm>
            <a:off x="2466569" y="3844214"/>
            <a:ext cx="1537515" cy="0"/>
          </a:xfrm>
          <a:prstGeom prst="line">
            <a:avLst/>
          </a:prstGeom>
          <a:ln w="28575" cap="flat">
            <a:solidFill>
              <a:srgbClr val="16929D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55" name="AutoShape 95">
            <a:extLst>
              <a:ext uri="{FF2B5EF4-FFF2-40B4-BE49-F238E27FC236}">
                <a16:creationId xmlns:a16="http://schemas.microsoft.com/office/drawing/2014/main" id="{E4EBD3D7-1615-4612-978A-592C5EE7F77A}"/>
              </a:ext>
            </a:extLst>
          </p:cNvPr>
          <p:cNvSpPr/>
          <p:nvPr/>
        </p:nvSpPr>
        <p:spPr>
          <a:xfrm>
            <a:off x="4013609" y="2977439"/>
            <a:ext cx="1537515" cy="0"/>
          </a:xfrm>
          <a:prstGeom prst="line">
            <a:avLst/>
          </a:prstGeom>
          <a:ln w="28575" cap="flat">
            <a:solidFill>
              <a:srgbClr val="B49C52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57" name="AutoShape 97">
            <a:extLst>
              <a:ext uri="{FF2B5EF4-FFF2-40B4-BE49-F238E27FC236}">
                <a16:creationId xmlns:a16="http://schemas.microsoft.com/office/drawing/2014/main" id="{35197642-65BF-4A86-B242-E4E1CB9BE07C}"/>
              </a:ext>
            </a:extLst>
          </p:cNvPr>
          <p:cNvSpPr/>
          <p:nvPr/>
        </p:nvSpPr>
        <p:spPr>
          <a:xfrm>
            <a:off x="900478" y="7123223"/>
            <a:ext cx="1566090" cy="0"/>
          </a:xfrm>
          <a:prstGeom prst="line">
            <a:avLst/>
          </a:prstGeom>
          <a:ln w="28575" cap="flat">
            <a:solidFill>
              <a:srgbClr val="4F94B4"/>
            </a:solidFill>
            <a:prstDash val="solid"/>
            <a:headEnd type="triangle" w="lg" len="med"/>
            <a:tailEnd type="none" w="sm" len="sm"/>
          </a:ln>
        </p:spPr>
      </p:sp>
      <p:sp>
        <p:nvSpPr>
          <p:cNvPr id="158" name="AutoShape 98">
            <a:extLst>
              <a:ext uri="{FF2B5EF4-FFF2-40B4-BE49-F238E27FC236}">
                <a16:creationId xmlns:a16="http://schemas.microsoft.com/office/drawing/2014/main" id="{42684A00-C97D-41E3-BC45-C53F651E9E62}"/>
              </a:ext>
            </a:extLst>
          </p:cNvPr>
          <p:cNvSpPr/>
          <p:nvPr/>
        </p:nvSpPr>
        <p:spPr>
          <a:xfrm>
            <a:off x="4052392" y="4520040"/>
            <a:ext cx="1512839" cy="15379"/>
          </a:xfrm>
          <a:prstGeom prst="line">
            <a:avLst/>
          </a:prstGeom>
          <a:ln w="28575" cap="flat">
            <a:solidFill>
              <a:srgbClr val="B49C52"/>
            </a:solidFill>
            <a:prstDash val="solid"/>
            <a:headEnd type="triangle" w="lg" len="med"/>
            <a:tailEnd type="none" w="sm" len="sm"/>
          </a:ln>
        </p:spPr>
      </p:sp>
      <p:sp>
        <p:nvSpPr>
          <p:cNvPr id="163" name="AutoShape 103">
            <a:extLst>
              <a:ext uri="{FF2B5EF4-FFF2-40B4-BE49-F238E27FC236}">
                <a16:creationId xmlns:a16="http://schemas.microsoft.com/office/drawing/2014/main" id="{AA3D9DA7-83F2-4648-B1E7-C19243EECF8F}"/>
              </a:ext>
            </a:extLst>
          </p:cNvPr>
          <p:cNvSpPr/>
          <p:nvPr/>
        </p:nvSpPr>
        <p:spPr>
          <a:xfrm>
            <a:off x="4030739" y="3528153"/>
            <a:ext cx="1520385" cy="0"/>
          </a:xfrm>
          <a:prstGeom prst="line">
            <a:avLst/>
          </a:prstGeom>
          <a:ln w="28575" cap="flat">
            <a:solidFill>
              <a:srgbClr val="A0555C"/>
            </a:solidFill>
            <a:prstDash val="sysDot"/>
            <a:headEnd type="triangle" w="lg" len="med"/>
            <a:tailEnd type="none" w="sm" len="sm"/>
          </a:ln>
        </p:spPr>
      </p:sp>
      <p:sp>
        <p:nvSpPr>
          <p:cNvPr id="167" name="Freeform 107">
            <a:extLst>
              <a:ext uri="{FF2B5EF4-FFF2-40B4-BE49-F238E27FC236}">
                <a16:creationId xmlns:a16="http://schemas.microsoft.com/office/drawing/2014/main" id="{0A6ADF7B-AA54-4C8D-A538-79A77089B6AA}"/>
              </a:ext>
            </a:extLst>
          </p:cNvPr>
          <p:cNvSpPr/>
          <p:nvPr/>
        </p:nvSpPr>
        <p:spPr>
          <a:xfrm>
            <a:off x="419100" y="1985058"/>
            <a:ext cx="219074" cy="233509"/>
          </a:xfrm>
          <a:custGeom>
            <a:avLst/>
            <a:gdLst/>
            <a:ahLst/>
            <a:cxnLst/>
            <a:rect l="l" t="t" r="r" b="b"/>
            <a:pathLst>
              <a:path w="219074" h="233509">
                <a:moveTo>
                  <a:pt x="0" y="0"/>
                </a:moveTo>
                <a:lnTo>
                  <a:pt x="219074" y="0"/>
                </a:lnTo>
                <a:lnTo>
                  <a:pt x="219074" y="233510"/>
                </a:lnTo>
                <a:lnTo>
                  <a:pt x="0" y="23351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68" name="Freeform 108">
            <a:extLst>
              <a:ext uri="{FF2B5EF4-FFF2-40B4-BE49-F238E27FC236}">
                <a16:creationId xmlns:a16="http://schemas.microsoft.com/office/drawing/2014/main" id="{0A830F37-611E-4977-B66B-401C8A8DF974}"/>
              </a:ext>
            </a:extLst>
          </p:cNvPr>
          <p:cNvSpPr/>
          <p:nvPr/>
        </p:nvSpPr>
        <p:spPr>
          <a:xfrm>
            <a:off x="1868706" y="1985058"/>
            <a:ext cx="252319" cy="233509"/>
          </a:xfrm>
          <a:custGeom>
            <a:avLst/>
            <a:gdLst/>
            <a:ahLst/>
            <a:cxnLst/>
            <a:rect l="l" t="t" r="r" b="b"/>
            <a:pathLst>
              <a:path w="252319" h="233509">
                <a:moveTo>
                  <a:pt x="0" y="0"/>
                </a:moveTo>
                <a:lnTo>
                  <a:pt x="252319" y="0"/>
                </a:lnTo>
                <a:lnTo>
                  <a:pt x="252319" y="233510"/>
                </a:lnTo>
                <a:lnTo>
                  <a:pt x="0" y="23351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69" name="Freeform 109">
            <a:extLst>
              <a:ext uri="{FF2B5EF4-FFF2-40B4-BE49-F238E27FC236}">
                <a16:creationId xmlns:a16="http://schemas.microsoft.com/office/drawing/2014/main" id="{ECFB2FC0-D6EA-41B8-A758-E52DAEB62C9C}"/>
              </a:ext>
            </a:extLst>
          </p:cNvPr>
          <p:cNvSpPr/>
          <p:nvPr/>
        </p:nvSpPr>
        <p:spPr>
          <a:xfrm>
            <a:off x="3476578" y="1985058"/>
            <a:ext cx="227566" cy="233509"/>
          </a:xfrm>
          <a:custGeom>
            <a:avLst/>
            <a:gdLst/>
            <a:ahLst/>
            <a:cxnLst/>
            <a:rect l="l" t="t" r="r" b="b"/>
            <a:pathLst>
              <a:path w="227566" h="233509">
                <a:moveTo>
                  <a:pt x="0" y="0"/>
                </a:moveTo>
                <a:lnTo>
                  <a:pt x="227566" y="0"/>
                </a:lnTo>
                <a:lnTo>
                  <a:pt x="227566" y="233510"/>
                </a:lnTo>
                <a:lnTo>
                  <a:pt x="0" y="23351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70" name="Freeform 110">
            <a:extLst>
              <a:ext uri="{FF2B5EF4-FFF2-40B4-BE49-F238E27FC236}">
                <a16:creationId xmlns:a16="http://schemas.microsoft.com/office/drawing/2014/main" id="{B0854BC7-B5E4-4E90-BC69-E6A000315A89}"/>
              </a:ext>
            </a:extLst>
          </p:cNvPr>
          <p:cNvSpPr/>
          <p:nvPr/>
        </p:nvSpPr>
        <p:spPr>
          <a:xfrm>
            <a:off x="5038131" y="1957675"/>
            <a:ext cx="135228" cy="288276"/>
          </a:xfrm>
          <a:custGeom>
            <a:avLst/>
            <a:gdLst/>
            <a:ahLst/>
            <a:cxnLst/>
            <a:rect l="l" t="t" r="r" b="b"/>
            <a:pathLst>
              <a:path w="135228" h="288276">
                <a:moveTo>
                  <a:pt x="0" y="0"/>
                </a:moveTo>
                <a:lnTo>
                  <a:pt x="135227" y="0"/>
                </a:lnTo>
                <a:lnTo>
                  <a:pt x="135227" y="288276"/>
                </a:lnTo>
                <a:lnTo>
                  <a:pt x="0" y="288276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172" name="Freeform 112">
            <a:extLst>
              <a:ext uri="{FF2B5EF4-FFF2-40B4-BE49-F238E27FC236}">
                <a16:creationId xmlns:a16="http://schemas.microsoft.com/office/drawing/2014/main" id="{4DE3A28E-E814-4348-A6DA-0898FA1816FA}"/>
              </a:ext>
            </a:extLst>
          </p:cNvPr>
          <p:cNvSpPr/>
          <p:nvPr/>
        </p:nvSpPr>
        <p:spPr>
          <a:xfrm>
            <a:off x="8049044" y="1957675"/>
            <a:ext cx="288134" cy="260893"/>
          </a:xfrm>
          <a:custGeom>
            <a:avLst/>
            <a:gdLst/>
            <a:ahLst/>
            <a:cxnLst/>
            <a:rect l="l" t="t" r="r" b="b"/>
            <a:pathLst>
              <a:path w="288134" h="260893">
                <a:moveTo>
                  <a:pt x="0" y="0"/>
                </a:moveTo>
                <a:lnTo>
                  <a:pt x="288135" y="0"/>
                </a:lnTo>
                <a:lnTo>
                  <a:pt x="288135" y="260893"/>
                </a:lnTo>
                <a:lnTo>
                  <a:pt x="0" y="260893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173" name="Freeform 113">
            <a:extLst>
              <a:ext uri="{FF2B5EF4-FFF2-40B4-BE49-F238E27FC236}">
                <a16:creationId xmlns:a16="http://schemas.microsoft.com/office/drawing/2014/main" id="{6A24C95F-146D-4CA3-9948-6112A792C573}"/>
              </a:ext>
            </a:extLst>
          </p:cNvPr>
          <p:cNvSpPr/>
          <p:nvPr/>
        </p:nvSpPr>
        <p:spPr>
          <a:xfrm>
            <a:off x="419100" y="9632305"/>
            <a:ext cx="219074" cy="233509"/>
          </a:xfrm>
          <a:custGeom>
            <a:avLst/>
            <a:gdLst/>
            <a:ahLst/>
            <a:cxnLst/>
            <a:rect l="l" t="t" r="r" b="b"/>
            <a:pathLst>
              <a:path w="219074" h="233509">
                <a:moveTo>
                  <a:pt x="0" y="0"/>
                </a:moveTo>
                <a:lnTo>
                  <a:pt x="219074" y="0"/>
                </a:lnTo>
                <a:lnTo>
                  <a:pt x="219074" y="233509"/>
                </a:lnTo>
                <a:lnTo>
                  <a:pt x="0" y="233509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74" name="Freeform 114">
            <a:extLst>
              <a:ext uri="{FF2B5EF4-FFF2-40B4-BE49-F238E27FC236}">
                <a16:creationId xmlns:a16="http://schemas.microsoft.com/office/drawing/2014/main" id="{983ECD7F-7937-46BF-AD7D-3A1A532C3B57}"/>
              </a:ext>
            </a:extLst>
          </p:cNvPr>
          <p:cNvSpPr/>
          <p:nvPr/>
        </p:nvSpPr>
        <p:spPr>
          <a:xfrm>
            <a:off x="1868706" y="9632305"/>
            <a:ext cx="252319" cy="233509"/>
          </a:xfrm>
          <a:custGeom>
            <a:avLst/>
            <a:gdLst/>
            <a:ahLst/>
            <a:cxnLst/>
            <a:rect l="l" t="t" r="r" b="b"/>
            <a:pathLst>
              <a:path w="252319" h="233509">
                <a:moveTo>
                  <a:pt x="0" y="0"/>
                </a:moveTo>
                <a:lnTo>
                  <a:pt x="252319" y="0"/>
                </a:lnTo>
                <a:lnTo>
                  <a:pt x="252319" y="233509"/>
                </a:lnTo>
                <a:lnTo>
                  <a:pt x="0" y="233509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75" name="Freeform 115">
            <a:extLst>
              <a:ext uri="{FF2B5EF4-FFF2-40B4-BE49-F238E27FC236}">
                <a16:creationId xmlns:a16="http://schemas.microsoft.com/office/drawing/2014/main" id="{4403F0F7-16A2-49C6-8FAD-A5F1EB3AF7FB}"/>
              </a:ext>
            </a:extLst>
          </p:cNvPr>
          <p:cNvSpPr/>
          <p:nvPr/>
        </p:nvSpPr>
        <p:spPr>
          <a:xfrm>
            <a:off x="3476578" y="9632305"/>
            <a:ext cx="227566" cy="233509"/>
          </a:xfrm>
          <a:custGeom>
            <a:avLst/>
            <a:gdLst/>
            <a:ahLst/>
            <a:cxnLst/>
            <a:rect l="l" t="t" r="r" b="b"/>
            <a:pathLst>
              <a:path w="227566" h="233509">
                <a:moveTo>
                  <a:pt x="0" y="0"/>
                </a:moveTo>
                <a:lnTo>
                  <a:pt x="227566" y="0"/>
                </a:lnTo>
                <a:lnTo>
                  <a:pt x="227566" y="233509"/>
                </a:lnTo>
                <a:lnTo>
                  <a:pt x="0" y="23350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76" name="Freeform 116">
            <a:extLst>
              <a:ext uri="{FF2B5EF4-FFF2-40B4-BE49-F238E27FC236}">
                <a16:creationId xmlns:a16="http://schemas.microsoft.com/office/drawing/2014/main" id="{0728F1DE-BDA7-4892-8D57-48D4F51F46E6}"/>
              </a:ext>
            </a:extLst>
          </p:cNvPr>
          <p:cNvSpPr/>
          <p:nvPr/>
        </p:nvSpPr>
        <p:spPr>
          <a:xfrm>
            <a:off x="5038131" y="9604922"/>
            <a:ext cx="135228" cy="288276"/>
          </a:xfrm>
          <a:custGeom>
            <a:avLst/>
            <a:gdLst/>
            <a:ahLst/>
            <a:cxnLst/>
            <a:rect l="l" t="t" r="r" b="b"/>
            <a:pathLst>
              <a:path w="135228" h="288276">
                <a:moveTo>
                  <a:pt x="0" y="0"/>
                </a:moveTo>
                <a:lnTo>
                  <a:pt x="135227" y="0"/>
                </a:lnTo>
                <a:lnTo>
                  <a:pt x="135227" y="288276"/>
                </a:lnTo>
                <a:lnTo>
                  <a:pt x="0" y="288276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178" name="Freeform 118">
            <a:extLst>
              <a:ext uri="{FF2B5EF4-FFF2-40B4-BE49-F238E27FC236}">
                <a16:creationId xmlns:a16="http://schemas.microsoft.com/office/drawing/2014/main" id="{182D12DD-172B-430B-89B5-CBD44BBE5174}"/>
              </a:ext>
            </a:extLst>
          </p:cNvPr>
          <p:cNvSpPr/>
          <p:nvPr/>
        </p:nvSpPr>
        <p:spPr>
          <a:xfrm>
            <a:off x="8049044" y="9604922"/>
            <a:ext cx="288134" cy="260893"/>
          </a:xfrm>
          <a:custGeom>
            <a:avLst/>
            <a:gdLst/>
            <a:ahLst/>
            <a:cxnLst/>
            <a:rect l="l" t="t" r="r" b="b"/>
            <a:pathLst>
              <a:path w="288134" h="260893">
                <a:moveTo>
                  <a:pt x="0" y="0"/>
                </a:moveTo>
                <a:lnTo>
                  <a:pt x="288135" y="0"/>
                </a:lnTo>
                <a:lnTo>
                  <a:pt x="288135" y="260892"/>
                </a:lnTo>
                <a:lnTo>
                  <a:pt x="0" y="260892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179" name="TextBox 120">
            <a:extLst>
              <a:ext uri="{FF2B5EF4-FFF2-40B4-BE49-F238E27FC236}">
                <a16:creationId xmlns:a16="http://schemas.microsoft.com/office/drawing/2014/main" id="{8134AE45-02FB-4547-B825-21CBB8856B8A}"/>
              </a:ext>
            </a:extLst>
          </p:cNvPr>
          <p:cNvSpPr txBox="1"/>
          <p:nvPr/>
        </p:nvSpPr>
        <p:spPr>
          <a:xfrm>
            <a:off x="709967" y="1994583"/>
            <a:ext cx="399143" cy="2151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54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User</a:t>
            </a:r>
          </a:p>
        </p:txBody>
      </p:sp>
      <p:sp>
        <p:nvSpPr>
          <p:cNvPr id="180" name="TextBox 121">
            <a:extLst>
              <a:ext uri="{FF2B5EF4-FFF2-40B4-BE49-F238E27FC236}">
                <a16:creationId xmlns:a16="http://schemas.microsoft.com/office/drawing/2014/main" id="{B5773B6D-CC92-433A-ACCA-E3195EDB0421}"/>
              </a:ext>
            </a:extLst>
          </p:cNvPr>
          <p:cNvSpPr txBox="1"/>
          <p:nvPr/>
        </p:nvSpPr>
        <p:spPr>
          <a:xfrm>
            <a:off x="2174565" y="1994583"/>
            <a:ext cx="897170" cy="205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54"/>
              </a:lnSpc>
              <a:spcBef>
                <a:spcPct val="0"/>
              </a:spcBef>
            </a:pPr>
            <a:r>
              <a:rPr lang="en-US" sz="1400" b="1" dirty="0" err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ReactApp</a:t>
            </a:r>
            <a:endParaRPr lang="en-US" sz="1400" b="1" dirty="0">
              <a:solidFill>
                <a:srgbClr val="000000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  <p:sp>
        <p:nvSpPr>
          <p:cNvPr id="181" name="TextBox 122">
            <a:extLst>
              <a:ext uri="{FF2B5EF4-FFF2-40B4-BE49-F238E27FC236}">
                <a16:creationId xmlns:a16="http://schemas.microsoft.com/office/drawing/2014/main" id="{6CABB8A3-D14E-4582-A107-913AF7C0873E}"/>
              </a:ext>
            </a:extLst>
          </p:cNvPr>
          <p:cNvSpPr txBox="1"/>
          <p:nvPr/>
        </p:nvSpPr>
        <p:spPr>
          <a:xfrm>
            <a:off x="3780344" y="2003448"/>
            <a:ext cx="711399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4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API</a:t>
            </a:r>
          </a:p>
        </p:txBody>
      </p:sp>
      <p:sp>
        <p:nvSpPr>
          <p:cNvPr id="182" name="TextBox 123">
            <a:extLst>
              <a:ext uri="{FF2B5EF4-FFF2-40B4-BE49-F238E27FC236}">
                <a16:creationId xmlns:a16="http://schemas.microsoft.com/office/drawing/2014/main" id="{A2E7258E-4F50-483C-9201-66B71FB3CF55}"/>
              </a:ext>
            </a:extLst>
          </p:cNvPr>
          <p:cNvSpPr txBox="1"/>
          <p:nvPr/>
        </p:nvSpPr>
        <p:spPr>
          <a:xfrm>
            <a:off x="5249558" y="2003448"/>
            <a:ext cx="840808" cy="215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4"/>
              </a:lnSpc>
              <a:spcBef>
                <a:spcPct val="0"/>
              </a:spcBef>
            </a:pPr>
            <a:r>
              <a:rPr lang="en-US" sz="1400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MongoDB</a:t>
            </a:r>
          </a:p>
        </p:txBody>
      </p:sp>
      <p:sp>
        <p:nvSpPr>
          <p:cNvPr id="184" name="TextBox 125">
            <a:extLst>
              <a:ext uri="{FF2B5EF4-FFF2-40B4-BE49-F238E27FC236}">
                <a16:creationId xmlns:a16="http://schemas.microsoft.com/office/drawing/2014/main" id="{93487E8D-3BF7-4565-8962-46D3BF9660DE}"/>
              </a:ext>
            </a:extLst>
          </p:cNvPr>
          <p:cNvSpPr txBox="1"/>
          <p:nvPr/>
        </p:nvSpPr>
        <p:spPr>
          <a:xfrm>
            <a:off x="8380202" y="1915617"/>
            <a:ext cx="759847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54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Hospital/Admin</a:t>
            </a:r>
          </a:p>
        </p:txBody>
      </p:sp>
      <p:sp>
        <p:nvSpPr>
          <p:cNvPr id="185" name="TextBox 126">
            <a:extLst>
              <a:ext uri="{FF2B5EF4-FFF2-40B4-BE49-F238E27FC236}">
                <a16:creationId xmlns:a16="http://schemas.microsoft.com/office/drawing/2014/main" id="{80A0C65B-CCAD-49FF-98CA-5CADB17C717C}"/>
              </a:ext>
            </a:extLst>
          </p:cNvPr>
          <p:cNvSpPr txBox="1"/>
          <p:nvPr/>
        </p:nvSpPr>
        <p:spPr>
          <a:xfrm>
            <a:off x="709967" y="9641830"/>
            <a:ext cx="552507" cy="205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54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User</a:t>
            </a:r>
          </a:p>
        </p:txBody>
      </p:sp>
      <p:sp>
        <p:nvSpPr>
          <p:cNvPr id="186" name="TextBox 127">
            <a:extLst>
              <a:ext uri="{FF2B5EF4-FFF2-40B4-BE49-F238E27FC236}">
                <a16:creationId xmlns:a16="http://schemas.microsoft.com/office/drawing/2014/main" id="{FFFC461B-0FDF-4301-9B4D-433ADD56099C}"/>
              </a:ext>
            </a:extLst>
          </p:cNvPr>
          <p:cNvSpPr txBox="1"/>
          <p:nvPr/>
        </p:nvSpPr>
        <p:spPr>
          <a:xfrm>
            <a:off x="2174565" y="9641830"/>
            <a:ext cx="897170" cy="205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54"/>
              </a:lnSpc>
              <a:spcBef>
                <a:spcPct val="0"/>
              </a:spcBef>
            </a:pPr>
            <a:r>
              <a:rPr lang="en-US" sz="1400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ReactApp</a:t>
            </a:r>
          </a:p>
        </p:txBody>
      </p:sp>
      <p:sp>
        <p:nvSpPr>
          <p:cNvPr id="187" name="TextBox 128">
            <a:extLst>
              <a:ext uri="{FF2B5EF4-FFF2-40B4-BE49-F238E27FC236}">
                <a16:creationId xmlns:a16="http://schemas.microsoft.com/office/drawing/2014/main" id="{83C283F8-B92B-4C70-AFA6-AD496855F163}"/>
              </a:ext>
            </a:extLst>
          </p:cNvPr>
          <p:cNvSpPr txBox="1"/>
          <p:nvPr/>
        </p:nvSpPr>
        <p:spPr>
          <a:xfrm>
            <a:off x="3780344" y="9650694"/>
            <a:ext cx="711399" cy="205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4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API</a:t>
            </a:r>
          </a:p>
        </p:txBody>
      </p:sp>
      <p:sp>
        <p:nvSpPr>
          <p:cNvPr id="188" name="TextBox 129">
            <a:extLst>
              <a:ext uri="{FF2B5EF4-FFF2-40B4-BE49-F238E27FC236}">
                <a16:creationId xmlns:a16="http://schemas.microsoft.com/office/drawing/2014/main" id="{CD378CB4-425F-4FF6-8482-9C6E16ACE3BA}"/>
              </a:ext>
            </a:extLst>
          </p:cNvPr>
          <p:cNvSpPr txBox="1"/>
          <p:nvPr/>
        </p:nvSpPr>
        <p:spPr>
          <a:xfrm>
            <a:off x="5249558" y="9650694"/>
            <a:ext cx="840808" cy="215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4"/>
              </a:lnSpc>
              <a:spcBef>
                <a:spcPct val="0"/>
              </a:spcBef>
            </a:pPr>
            <a:r>
              <a:rPr lang="en-US" sz="1400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MongoDB</a:t>
            </a:r>
          </a:p>
        </p:txBody>
      </p:sp>
      <p:sp>
        <p:nvSpPr>
          <p:cNvPr id="190" name="TextBox 131">
            <a:extLst>
              <a:ext uri="{FF2B5EF4-FFF2-40B4-BE49-F238E27FC236}">
                <a16:creationId xmlns:a16="http://schemas.microsoft.com/office/drawing/2014/main" id="{A7950BEB-5839-4920-BD28-27F1CDBAD1F5}"/>
              </a:ext>
            </a:extLst>
          </p:cNvPr>
          <p:cNvSpPr txBox="1"/>
          <p:nvPr/>
        </p:nvSpPr>
        <p:spPr>
          <a:xfrm>
            <a:off x="8432548" y="9539237"/>
            <a:ext cx="759847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54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Hospital/Admin</a:t>
            </a:r>
          </a:p>
        </p:txBody>
      </p:sp>
      <p:sp>
        <p:nvSpPr>
          <p:cNvPr id="191" name="TextBox 132">
            <a:extLst>
              <a:ext uri="{FF2B5EF4-FFF2-40B4-BE49-F238E27FC236}">
                <a16:creationId xmlns:a16="http://schemas.microsoft.com/office/drawing/2014/main" id="{67E3CC34-0789-4363-AFBE-340A906AD4B3}"/>
              </a:ext>
            </a:extLst>
          </p:cNvPr>
          <p:cNvSpPr txBox="1"/>
          <p:nvPr/>
        </p:nvSpPr>
        <p:spPr>
          <a:xfrm>
            <a:off x="7214754" y="3203576"/>
            <a:ext cx="1152500" cy="414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Realtime </a:t>
            </a:r>
          </a:p>
          <a:p>
            <a:pPr algn="ctr">
              <a:lnSpc>
                <a:spcPts val="1679"/>
              </a:lnSpc>
            </a:pPr>
            <a:r>
              <a:rPr lang="en-US" sz="12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Data Update</a:t>
            </a:r>
          </a:p>
        </p:txBody>
      </p:sp>
      <p:sp>
        <p:nvSpPr>
          <p:cNvPr id="192" name="TextBox 133">
            <a:extLst>
              <a:ext uri="{FF2B5EF4-FFF2-40B4-BE49-F238E27FC236}">
                <a16:creationId xmlns:a16="http://schemas.microsoft.com/office/drawing/2014/main" id="{819E12F2-7DE4-406E-96FB-7544B4C489A7}"/>
              </a:ext>
            </a:extLst>
          </p:cNvPr>
          <p:cNvSpPr txBox="1"/>
          <p:nvPr/>
        </p:nvSpPr>
        <p:spPr>
          <a:xfrm>
            <a:off x="1160777" y="6891777"/>
            <a:ext cx="1064188" cy="434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Realtime Status Update</a:t>
            </a:r>
          </a:p>
        </p:txBody>
      </p:sp>
      <p:sp>
        <p:nvSpPr>
          <p:cNvPr id="193" name="TextBox 134">
            <a:extLst>
              <a:ext uri="{FF2B5EF4-FFF2-40B4-BE49-F238E27FC236}">
                <a16:creationId xmlns:a16="http://schemas.microsoft.com/office/drawing/2014/main" id="{E519E812-44B2-494D-BE40-E7C1BACFEC63}"/>
              </a:ext>
            </a:extLst>
          </p:cNvPr>
          <p:cNvSpPr txBox="1"/>
          <p:nvPr/>
        </p:nvSpPr>
        <p:spPr>
          <a:xfrm>
            <a:off x="2543135" y="3612420"/>
            <a:ext cx="1419727" cy="434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Forward Application Data</a:t>
            </a:r>
          </a:p>
        </p:txBody>
      </p:sp>
      <p:sp>
        <p:nvSpPr>
          <p:cNvPr id="194" name="TextBox 135">
            <a:extLst>
              <a:ext uri="{FF2B5EF4-FFF2-40B4-BE49-F238E27FC236}">
                <a16:creationId xmlns:a16="http://schemas.microsoft.com/office/drawing/2014/main" id="{CE40309C-4C7A-4D00-A393-78156F33D7AE}"/>
              </a:ext>
            </a:extLst>
          </p:cNvPr>
          <p:cNvSpPr txBox="1"/>
          <p:nvPr/>
        </p:nvSpPr>
        <p:spPr>
          <a:xfrm>
            <a:off x="2571710" y="5731204"/>
            <a:ext cx="1419727" cy="414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Update Resource &amp;</a:t>
            </a:r>
          </a:p>
          <a:p>
            <a:pPr algn="ctr">
              <a:lnSpc>
                <a:spcPts val="1679"/>
              </a:lnSpc>
            </a:pPr>
            <a:r>
              <a:rPr lang="en-US" sz="12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Doctors Schedule</a:t>
            </a:r>
          </a:p>
        </p:txBody>
      </p:sp>
      <p:sp>
        <p:nvSpPr>
          <p:cNvPr id="195" name="TextBox 136">
            <a:extLst>
              <a:ext uri="{FF2B5EF4-FFF2-40B4-BE49-F238E27FC236}">
                <a16:creationId xmlns:a16="http://schemas.microsoft.com/office/drawing/2014/main" id="{7BD7E06F-B03E-491C-B0EC-F48766C11D54}"/>
              </a:ext>
            </a:extLst>
          </p:cNvPr>
          <p:cNvSpPr txBox="1"/>
          <p:nvPr/>
        </p:nvSpPr>
        <p:spPr>
          <a:xfrm>
            <a:off x="4048378" y="2745993"/>
            <a:ext cx="1419727" cy="434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Store </a:t>
            </a:r>
          </a:p>
          <a:p>
            <a:pPr algn="ctr">
              <a:lnSpc>
                <a:spcPts val="1679"/>
              </a:lnSpc>
            </a:pPr>
            <a:r>
              <a:rPr lang="en-US" sz="1200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Application Data</a:t>
            </a:r>
          </a:p>
        </p:txBody>
      </p:sp>
      <p:sp>
        <p:nvSpPr>
          <p:cNvPr id="196" name="TextBox 137">
            <a:extLst>
              <a:ext uri="{FF2B5EF4-FFF2-40B4-BE49-F238E27FC236}">
                <a16:creationId xmlns:a16="http://schemas.microsoft.com/office/drawing/2014/main" id="{5136B0E8-65D7-4965-86F0-761A0B753A84}"/>
              </a:ext>
            </a:extLst>
          </p:cNvPr>
          <p:cNvSpPr txBox="1"/>
          <p:nvPr/>
        </p:nvSpPr>
        <p:spPr>
          <a:xfrm>
            <a:off x="4048378" y="4299678"/>
            <a:ext cx="1419727" cy="414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Fetch</a:t>
            </a:r>
          </a:p>
          <a:p>
            <a:pPr algn="ctr">
              <a:lnSpc>
                <a:spcPts val="1679"/>
              </a:lnSpc>
            </a:pPr>
            <a:r>
              <a:rPr lang="en-US" sz="12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Data</a:t>
            </a:r>
          </a:p>
        </p:txBody>
      </p:sp>
      <p:sp>
        <p:nvSpPr>
          <p:cNvPr id="198" name="TextBox 139">
            <a:extLst>
              <a:ext uri="{FF2B5EF4-FFF2-40B4-BE49-F238E27FC236}">
                <a16:creationId xmlns:a16="http://schemas.microsoft.com/office/drawing/2014/main" id="{AF3E725F-2EE3-4DED-B8D9-93995822CA07}"/>
              </a:ext>
            </a:extLst>
          </p:cNvPr>
          <p:cNvSpPr txBox="1"/>
          <p:nvPr/>
        </p:nvSpPr>
        <p:spPr>
          <a:xfrm>
            <a:off x="4068153" y="3291944"/>
            <a:ext cx="1419727" cy="434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Data Store </a:t>
            </a:r>
          </a:p>
          <a:p>
            <a:pPr algn="ctr">
              <a:lnSpc>
                <a:spcPts val="1679"/>
              </a:lnSpc>
            </a:pPr>
            <a:r>
              <a:rPr lang="en-US" sz="1200" b="1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Confirmation</a:t>
            </a:r>
          </a:p>
        </p:txBody>
      </p:sp>
      <p:sp>
        <p:nvSpPr>
          <p:cNvPr id="204" name="TextBox 145">
            <a:extLst>
              <a:ext uri="{FF2B5EF4-FFF2-40B4-BE49-F238E27FC236}">
                <a16:creationId xmlns:a16="http://schemas.microsoft.com/office/drawing/2014/main" id="{E9962D1E-65AC-475E-B488-A7173A6BEE54}"/>
              </a:ext>
            </a:extLst>
          </p:cNvPr>
          <p:cNvSpPr txBox="1"/>
          <p:nvPr/>
        </p:nvSpPr>
        <p:spPr>
          <a:xfrm>
            <a:off x="7012391" y="4610100"/>
            <a:ext cx="1581302" cy="196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Edit Data</a:t>
            </a:r>
          </a:p>
        </p:txBody>
      </p:sp>
      <p:sp>
        <p:nvSpPr>
          <p:cNvPr id="4" name="AutoShape 98">
            <a:extLst>
              <a:ext uri="{FF2B5EF4-FFF2-40B4-BE49-F238E27FC236}">
                <a16:creationId xmlns:a16="http://schemas.microsoft.com/office/drawing/2014/main" id="{97B8CEDD-E3F5-9CF8-9AC4-0B450E0A3CEC}"/>
              </a:ext>
            </a:extLst>
          </p:cNvPr>
          <p:cNvSpPr/>
          <p:nvPr/>
        </p:nvSpPr>
        <p:spPr>
          <a:xfrm>
            <a:off x="2493902" y="5939472"/>
            <a:ext cx="1512839" cy="15379"/>
          </a:xfrm>
          <a:prstGeom prst="line">
            <a:avLst/>
          </a:prstGeom>
          <a:ln w="28575" cap="flat">
            <a:solidFill>
              <a:srgbClr val="B49C52"/>
            </a:solidFill>
            <a:prstDash val="solid"/>
            <a:headEnd type="triangle" w="lg" len="med"/>
            <a:tailEnd type="none" w="sm" len="sm"/>
          </a:ln>
        </p:spPr>
      </p:sp>
      <p:grpSp>
        <p:nvGrpSpPr>
          <p:cNvPr id="5" name="Group 53">
            <a:extLst>
              <a:ext uri="{FF2B5EF4-FFF2-40B4-BE49-F238E27FC236}">
                <a16:creationId xmlns:a16="http://schemas.microsoft.com/office/drawing/2014/main" id="{BE3B496A-DA67-667D-F6FF-1E629F05E3C4}"/>
              </a:ext>
            </a:extLst>
          </p:cNvPr>
          <p:cNvGrpSpPr/>
          <p:nvPr/>
        </p:nvGrpSpPr>
        <p:grpSpPr>
          <a:xfrm>
            <a:off x="6334323" y="9507064"/>
            <a:ext cx="1361877" cy="513236"/>
            <a:chOff x="0" y="0"/>
            <a:chExt cx="358684" cy="135173"/>
          </a:xfrm>
        </p:grpSpPr>
        <p:sp>
          <p:nvSpPr>
            <p:cNvPr id="6" name="Freeform 54">
              <a:extLst>
                <a:ext uri="{FF2B5EF4-FFF2-40B4-BE49-F238E27FC236}">
                  <a16:creationId xmlns:a16="http://schemas.microsoft.com/office/drawing/2014/main" id="{C28C5700-09FC-1CD9-5A6B-52C4CC2904D5}"/>
                </a:ext>
              </a:extLst>
            </p:cNvPr>
            <p:cNvSpPr/>
            <p:nvPr/>
          </p:nvSpPr>
          <p:spPr>
            <a:xfrm>
              <a:off x="0" y="0"/>
              <a:ext cx="358684" cy="135173"/>
            </a:xfrm>
            <a:custGeom>
              <a:avLst/>
              <a:gdLst/>
              <a:ahLst/>
              <a:cxnLst/>
              <a:rect l="l" t="t" r="r" b="b"/>
              <a:pathLst>
                <a:path w="358684" h="135173">
                  <a:moveTo>
                    <a:pt x="67587" y="0"/>
                  </a:moveTo>
                  <a:lnTo>
                    <a:pt x="291097" y="0"/>
                  </a:lnTo>
                  <a:cubicBezTo>
                    <a:pt x="309022" y="0"/>
                    <a:pt x="326213" y="7121"/>
                    <a:pt x="338888" y="19796"/>
                  </a:cubicBezTo>
                  <a:cubicBezTo>
                    <a:pt x="351563" y="32471"/>
                    <a:pt x="358684" y="49662"/>
                    <a:pt x="358684" y="67587"/>
                  </a:cubicBezTo>
                  <a:lnTo>
                    <a:pt x="358684" y="67587"/>
                  </a:lnTo>
                  <a:cubicBezTo>
                    <a:pt x="358684" y="85512"/>
                    <a:pt x="351563" y="102703"/>
                    <a:pt x="338888" y="115378"/>
                  </a:cubicBezTo>
                  <a:cubicBezTo>
                    <a:pt x="326213" y="128053"/>
                    <a:pt x="309022" y="135173"/>
                    <a:pt x="291097" y="135173"/>
                  </a:cubicBezTo>
                  <a:lnTo>
                    <a:pt x="67587" y="135173"/>
                  </a:lnTo>
                  <a:cubicBezTo>
                    <a:pt x="49662" y="135173"/>
                    <a:pt x="32471" y="128053"/>
                    <a:pt x="19796" y="115378"/>
                  </a:cubicBezTo>
                  <a:cubicBezTo>
                    <a:pt x="7121" y="102703"/>
                    <a:pt x="0" y="85512"/>
                    <a:pt x="0" y="67587"/>
                  </a:cubicBezTo>
                  <a:lnTo>
                    <a:pt x="0" y="67587"/>
                  </a:lnTo>
                  <a:cubicBezTo>
                    <a:pt x="0" y="49662"/>
                    <a:pt x="7121" y="32471"/>
                    <a:pt x="19796" y="19796"/>
                  </a:cubicBezTo>
                  <a:cubicBezTo>
                    <a:pt x="32471" y="7121"/>
                    <a:pt x="49662" y="0"/>
                    <a:pt x="67587" y="0"/>
                  </a:cubicBezTo>
                  <a:close/>
                </a:path>
              </a:pathLst>
            </a:custGeom>
            <a:solidFill>
              <a:srgbClr val="97DE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55">
              <a:extLst>
                <a:ext uri="{FF2B5EF4-FFF2-40B4-BE49-F238E27FC236}">
                  <a16:creationId xmlns:a16="http://schemas.microsoft.com/office/drawing/2014/main" id="{23DC7B8C-1C5E-91A4-2FE6-65851171F6DD}"/>
                </a:ext>
              </a:extLst>
            </p:cNvPr>
            <p:cNvSpPr txBox="1"/>
            <p:nvPr/>
          </p:nvSpPr>
          <p:spPr>
            <a:xfrm>
              <a:off x="0" y="28575"/>
              <a:ext cx="358684" cy="1065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74"/>
                </a:lnSpc>
              </a:pPr>
              <a:endParaRPr/>
            </a:p>
          </p:txBody>
        </p:sp>
      </p:grpSp>
      <p:sp>
        <p:nvSpPr>
          <p:cNvPr id="8" name="AutoShape 69">
            <a:extLst>
              <a:ext uri="{FF2B5EF4-FFF2-40B4-BE49-F238E27FC236}">
                <a16:creationId xmlns:a16="http://schemas.microsoft.com/office/drawing/2014/main" id="{D114598E-1ED8-2581-249D-5AE7841C4EBF}"/>
              </a:ext>
            </a:extLst>
          </p:cNvPr>
          <p:cNvSpPr/>
          <p:nvPr/>
        </p:nvSpPr>
        <p:spPr>
          <a:xfrm>
            <a:off x="7029549" y="2356391"/>
            <a:ext cx="9525" cy="7135788"/>
          </a:xfrm>
          <a:prstGeom prst="line">
            <a:avLst/>
          </a:prstGeom>
          <a:ln w="28575" cap="flat">
            <a:solidFill>
              <a:srgbClr val="16929D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10" name="Group 77">
            <a:extLst>
              <a:ext uri="{FF2B5EF4-FFF2-40B4-BE49-F238E27FC236}">
                <a16:creationId xmlns:a16="http://schemas.microsoft.com/office/drawing/2014/main" id="{9D69007E-382E-2F0D-3E9F-C07E58EFB152}"/>
              </a:ext>
            </a:extLst>
          </p:cNvPr>
          <p:cNvGrpSpPr/>
          <p:nvPr/>
        </p:nvGrpSpPr>
        <p:grpSpPr>
          <a:xfrm>
            <a:off x="6334323" y="1859817"/>
            <a:ext cx="1361877" cy="513236"/>
            <a:chOff x="0" y="0"/>
            <a:chExt cx="358684" cy="135173"/>
          </a:xfrm>
        </p:grpSpPr>
        <p:sp>
          <p:nvSpPr>
            <p:cNvPr id="11" name="Freeform 78">
              <a:extLst>
                <a:ext uri="{FF2B5EF4-FFF2-40B4-BE49-F238E27FC236}">
                  <a16:creationId xmlns:a16="http://schemas.microsoft.com/office/drawing/2014/main" id="{9911482F-CD01-5BBA-2262-2D8DC956B61A}"/>
                </a:ext>
              </a:extLst>
            </p:cNvPr>
            <p:cNvSpPr/>
            <p:nvPr/>
          </p:nvSpPr>
          <p:spPr>
            <a:xfrm>
              <a:off x="0" y="0"/>
              <a:ext cx="358684" cy="135173"/>
            </a:xfrm>
            <a:custGeom>
              <a:avLst/>
              <a:gdLst/>
              <a:ahLst/>
              <a:cxnLst/>
              <a:rect l="l" t="t" r="r" b="b"/>
              <a:pathLst>
                <a:path w="358684" h="135173">
                  <a:moveTo>
                    <a:pt x="67587" y="0"/>
                  </a:moveTo>
                  <a:lnTo>
                    <a:pt x="291097" y="0"/>
                  </a:lnTo>
                  <a:cubicBezTo>
                    <a:pt x="309022" y="0"/>
                    <a:pt x="326213" y="7121"/>
                    <a:pt x="338888" y="19796"/>
                  </a:cubicBezTo>
                  <a:cubicBezTo>
                    <a:pt x="351563" y="32471"/>
                    <a:pt x="358684" y="49662"/>
                    <a:pt x="358684" y="67587"/>
                  </a:cubicBezTo>
                  <a:lnTo>
                    <a:pt x="358684" y="67587"/>
                  </a:lnTo>
                  <a:cubicBezTo>
                    <a:pt x="358684" y="85512"/>
                    <a:pt x="351563" y="102703"/>
                    <a:pt x="338888" y="115378"/>
                  </a:cubicBezTo>
                  <a:cubicBezTo>
                    <a:pt x="326213" y="128053"/>
                    <a:pt x="309022" y="135173"/>
                    <a:pt x="291097" y="135173"/>
                  </a:cubicBezTo>
                  <a:lnTo>
                    <a:pt x="67587" y="135173"/>
                  </a:lnTo>
                  <a:cubicBezTo>
                    <a:pt x="49662" y="135173"/>
                    <a:pt x="32471" y="128053"/>
                    <a:pt x="19796" y="115378"/>
                  </a:cubicBezTo>
                  <a:cubicBezTo>
                    <a:pt x="7121" y="102703"/>
                    <a:pt x="0" y="85512"/>
                    <a:pt x="0" y="67587"/>
                  </a:cubicBezTo>
                  <a:lnTo>
                    <a:pt x="0" y="67587"/>
                  </a:lnTo>
                  <a:cubicBezTo>
                    <a:pt x="0" y="49662"/>
                    <a:pt x="7121" y="32471"/>
                    <a:pt x="19796" y="19796"/>
                  </a:cubicBezTo>
                  <a:cubicBezTo>
                    <a:pt x="32471" y="7121"/>
                    <a:pt x="49662" y="0"/>
                    <a:pt x="67587" y="0"/>
                  </a:cubicBezTo>
                  <a:close/>
                </a:path>
              </a:pathLst>
            </a:custGeom>
            <a:solidFill>
              <a:srgbClr val="97DE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2" name="TextBox 79">
              <a:extLst>
                <a:ext uri="{FF2B5EF4-FFF2-40B4-BE49-F238E27FC236}">
                  <a16:creationId xmlns:a16="http://schemas.microsoft.com/office/drawing/2014/main" id="{7DB9294D-0BBF-547F-8771-C6370E29B9FC}"/>
                </a:ext>
              </a:extLst>
            </p:cNvPr>
            <p:cNvSpPr txBox="1"/>
            <p:nvPr/>
          </p:nvSpPr>
          <p:spPr>
            <a:xfrm>
              <a:off x="0" y="28575"/>
              <a:ext cx="358684" cy="1065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74"/>
                </a:lnSpc>
              </a:pPr>
              <a:endParaRPr/>
            </a:p>
          </p:txBody>
        </p:sp>
      </p:grpSp>
      <p:sp>
        <p:nvSpPr>
          <p:cNvPr id="13" name="Freeform 108">
            <a:extLst>
              <a:ext uri="{FF2B5EF4-FFF2-40B4-BE49-F238E27FC236}">
                <a16:creationId xmlns:a16="http://schemas.microsoft.com/office/drawing/2014/main" id="{AE184CE8-A2DF-0142-C800-BEB422795245}"/>
              </a:ext>
            </a:extLst>
          </p:cNvPr>
          <p:cNvSpPr/>
          <p:nvPr/>
        </p:nvSpPr>
        <p:spPr>
          <a:xfrm>
            <a:off x="6422052" y="1980061"/>
            <a:ext cx="252319" cy="233509"/>
          </a:xfrm>
          <a:custGeom>
            <a:avLst/>
            <a:gdLst/>
            <a:ahLst/>
            <a:cxnLst/>
            <a:rect l="l" t="t" r="r" b="b"/>
            <a:pathLst>
              <a:path w="252319" h="233509">
                <a:moveTo>
                  <a:pt x="0" y="0"/>
                </a:moveTo>
                <a:lnTo>
                  <a:pt x="252319" y="0"/>
                </a:lnTo>
                <a:lnTo>
                  <a:pt x="252319" y="233510"/>
                </a:lnTo>
                <a:lnTo>
                  <a:pt x="0" y="23351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14">
            <a:extLst>
              <a:ext uri="{FF2B5EF4-FFF2-40B4-BE49-F238E27FC236}">
                <a16:creationId xmlns:a16="http://schemas.microsoft.com/office/drawing/2014/main" id="{2E926C8F-E3EC-6BB0-F66A-48488322489F}"/>
              </a:ext>
            </a:extLst>
          </p:cNvPr>
          <p:cNvSpPr/>
          <p:nvPr/>
        </p:nvSpPr>
        <p:spPr>
          <a:xfrm>
            <a:off x="6422052" y="9627308"/>
            <a:ext cx="252319" cy="233509"/>
          </a:xfrm>
          <a:custGeom>
            <a:avLst/>
            <a:gdLst/>
            <a:ahLst/>
            <a:cxnLst/>
            <a:rect l="l" t="t" r="r" b="b"/>
            <a:pathLst>
              <a:path w="252319" h="233509">
                <a:moveTo>
                  <a:pt x="0" y="0"/>
                </a:moveTo>
                <a:lnTo>
                  <a:pt x="252319" y="0"/>
                </a:lnTo>
                <a:lnTo>
                  <a:pt x="252319" y="233509"/>
                </a:lnTo>
                <a:lnTo>
                  <a:pt x="0" y="233509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21">
            <a:extLst>
              <a:ext uri="{FF2B5EF4-FFF2-40B4-BE49-F238E27FC236}">
                <a16:creationId xmlns:a16="http://schemas.microsoft.com/office/drawing/2014/main" id="{AA61476B-473B-C758-C26C-160FABA6BFE5}"/>
              </a:ext>
            </a:extLst>
          </p:cNvPr>
          <p:cNvSpPr txBox="1"/>
          <p:nvPr/>
        </p:nvSpPr>
        <p:spPr>
          <a:xfrm>
            <a:off x="6727911" y="1989586"/>
            <a:ext cx="897170" cy="205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54"/>
              </a:lnSpc>
              <a:spcBef>
                <a:spcPct val="0"/>
              </a:spcBef>
            </a:pPr>
            <a:r>
              <a:rPr lang="en-US" sz="1400" b="1" dirty="0" err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ReactApp</a:t>
            </a:r>
            <a:endParaRPr lang="en-US" sz="1400" b="1" dirty="0">
              <a:solidFill>
                <a:srgbClr val="000000"/>
              </a:solidFill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  <p:sp>
        <p:nvSpPr>
          <p:cNvPr id="17" name="TextBox 127">
            <a:extLst>
              <a:ext uri="{FF2B5EF4-FFF2-40B4-BE49-F238E27FC236}">
                <a16:creationId xmlns:a16="http://schemas.microsoft.com/office/drawing/2014/main" id="{428B0640-29DE-F5DB-B156-283BA3079CF2}"/>
              </a:ext>
            </a:extLst>
          </p:cNvPr>
          <p:cNvSpPr txBox="1"/>
          <p:nvPr/>
        </p:nvSpPr>
        <p:spPr>
          <a:xfrm>
            <a:off x="6727911" y="9636833"/>
            <a:ext cx="897170" cy="205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54"/>
              </a:lnSpc>
              <a:spcBef>
                <a:spcPct val="0"/>
              </a:spcBef>
            </a:pPr>
            <a:r>
              <a:rPr lang="en-US" sz="1400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ReactApp</a:t>
            </a:r>
          </a:p>
        </p:txBody>
      </p:sp>
      <p:sp>
        <p:nvSpPr>
          <p:cNvPr id="19" name="TextBox 132">
            <a:extLst>
              <a:ext uri="{FF2B5EF4-FFF2-40B4-BE49-F238E27FC236}">
                <a16:creationId xmlns:a16="http://schemas.microsoft.com/office/drawing/2014/main" id="{1313B4E4-6F9B-E7AF-E347-CF6264A122D1}"/>
              </a:ext>
            </a:extLst>
          </p:cNvPr>
          <p:cNvSpPr txBox="1"/>
          <p:nvPr/>
        </p:nvSpPr>
        <p:spPr>
          <a:xfrm>
            <a:off x="1224865" y="2832643"/>
            <a:ext cx="1152500" cy="414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View resource </a:t>
            </a:r>
          </a:p>
          <a:p>
            <a:pPr algn="ctr">
              <a:lnSpc>
                <a:spcPts val="1679"/>
              </a:lnSpc>
            </a:pPr>
            <a:r>
              <a:rPr lang="en-US" sz="12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&amp; Dashboard</a:t>
            </a:r>
          </a:p>
        </p:txBody>
      </p:sp>
      <p:sp>
        <p:nvSpPr>
          <p:cNvPr id="20" name="AutoShape 93">
            <a:extLst>
              <a:ext uri="{FF2B5EF4-FFF2-40B4-BE49-F238E27FC236}">
                <a16:creationId xmlns:a16="http://schemas.microsoft.com/office/drawing/2014/main" id="{832A84EB-DE64-4D97-6FEF-9039FB4EA700}"/>
              </a:ext>
            </a:extLst>
          </p:cNvPr>
          <p:cNvSpPr/>
          <p:nvPr/>
        </p:nvSpPr>
        <p:spPr>
          <a:xfrm>
            <a:off x="7039074" y="3390900"/>
            <a:ext cx="1537515" cy="0"/>
          </a:xfrm>
          <a:prstGeom prst="line">
            <a:avLst/>
          </a:prstGeom>
          <a:ln w="28575" cap="flat">
            <a:solidFill>
              <a:srgbClr val="16929D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1" name="AutoShape 97">
            <a:extLst>
              <a:ext uri="{FF2B5EF4-FFF2-40B4-BE49-F238E27FC236}">
                <a16:creationId xmlns:a16="http://schemas.microsoft.com/office/drawing/2014/main" id="{D1D4AB32-42FD-00D2-B0BE-E4A52B292B48}"/>
              </a:ext>
            </a:extLst>
          </p:cNvPr>
          <p:cNvSpPr/>
          <p:nvPr/>
        </p:nvSpPr>
        <p:spPr>
          <a:xfrm>
            <a:off x="7019997" y="4862648"/>
            <a:ext cx="1566090" cy="0"/>
          </a:xfrm>
          <a:prstGeom prst="line">
            <a:avLst/>
          </a:prstGeom>
          <a:ln w="28575" cap="flat">
            <a:solidFill>
              <a:srgbClr val="4F94B4"/>
            </a:solidFill>
            <a:prstDash val="solid"/>
            <a:headEnd type="triangle" w="lg" len="med"/>
            <a:tailEnd type="none" w="sm" len="sm"/>
          </a:ln>
        </p:spPr>
      </p:sp>
      <p:sp>
        <p:nvSpPr>
          <p:cNvPr id="22" name="TextBox 134">
            <a:extLst>
              <a:ext uri="{FF2B5EF4-FFF2-40B4-BE49-F238E27FC236}">
                <a16:creationId xmlns:a16="http://schemas.microsoft.com/office/drawing/2014/main" id="{51DB5CE4-A77B-9628-C347-18054E5959D2}"/>
              </a:ext>
            </a:extLst>
          </p:cNvPr>
          <p:cNvSpPr txBox="1"/>
          <p:nvPr/>
        </p:nvSpPr>
        <p:spPr>
          <a:xfrm>
            <a:off x="5584085" y="6221741"/>
            <a:ext cx="1419727" cy="434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Forward Application Data</a:t>
            </a:r>
          </a:p>
        </p:txBody>
      </p:sp>
      <p:sp>
        <p:nvSpPr>
          <p:cNvPr id="23" name="AutoShape 97">
            <a:extLst>
              <a:ext uri="{FF2B5EF4-FFF2-40B4-BE49-F238E27FC236}">
                <a16:creationId xmlns:a16="http://schemas.microsoft.com/office/drawing/2014/main" id="{31E85160-29BB-0421-6284-D18B709D1D21}"/>
              </a:ext>
            </a:extLst>
          </p:cNvPr>
          <p:cNvSpPr/>
          <p:nvPr/>
        </p:nvSpPr>
        <p:spPr>
          <a:xfrm>
            <a:off x="4068153" y="6438900"/>
            <a:ext cx="2954721" cy="0"/>
          </a:xfrm>
          <a:prstGeom prst="line">
            <a:avLst/>
          </a:prstGeom>
          <a:ln w="28575" cap="flat">
            <a:solidFill>
              <a:srgbClr val="4F94B4"/>
            </a:solidFill>
            <a:prstDash val="solid"/>
            <a:headEnd type="triangle" w="lg" len="med"/>
            <a:tailEnd type="none" w="sm" len="sm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1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2">
            <a:extLst>
              <a:ext uri="{FF2B5EF4-FFF2-40B4-BE49-F238E27FC236}">
                <a16:creationId xmlns:a16="http://schemas.microsoft.com/office/drawing/2014/main" id="{8FD6E895-6D2E-4887-B910-09298AE54A08}"/>
              </a:ext>
            </a:extLst>
          </p:cNvPr>
          <p:cNvSpPr/>
          <p:nvPr/>
        </p:nvSpPr>
        <p:spPr>
          <a:xfrm>
            <a:off x="17268825" y="367121"/>
            <a:ext cx="560025" cy="1219611"/>
          </a:xfrm>
          <a:custGeom>
            <a:avLst/>
            <a:gdLst/>
            <a:ahLst/>
            <a:cxnLst/>
            <a:rect l="l" t="t" r="r" b="b"/>
            <a:pathLst>
              <a:path w="560025" h="1219611">
                <a:moveTo>
                  <a:pt x="0" y="0"/>
                </a:moveTo>
                <a:lnTo>
                  <a:pt x="560025" y="0"/>
                </a:lnTo>
                <a:lnTo>
                  <a:pt x="560025" y="1219611"/>
                </a:lnTo>
                <a:lnTo>
                  <a:pt x="0" y="12196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3" name="Freeform 3">
            <a:extLst>
              <a:ext uri="{FF2B5EF4-FFF2-40B4-BE49-F238E27FC236}">
                <a16:creationId xmlns:a16="http://schemas.microsoft.com/office/drawing/2014/main" id="{998E68CC-130C-4267-B36B-63364D0249E5}"/>
              </a:ext>
            </a:extLst>
          </p:cNvPr>
          <p:cNvSpPr/>
          <p:nvPr/>
        </p:nvSpPr>
        <p:spPr>
          <a:xfrm>
            <a:off x="15255826" y="7543472"/>
            <a:ext cx="5065983" cy="5071459"/>
          </a:xfrm>
          <a:custGeom>
            <a:avLst/>
            <a:gdLst/>
            <a:ahLst/>
            <a:cxnLst/>
            <a:rect l="l" t="t" r="r" b="b"/>
            <a:pathLst>
              <a:path w="5065983" h="5071459">
                <a:moveTo>
                  <a:pt x="0" y="0"/>
                </a:moveTo>
                <a:lnTo>
                  <a:pt x="5065983" y="0"/>
                </a:lnTo>
                <a:lnTo>
                  <a:pt x="5065983" y="5071459"/>
                </a:lnTo>
                <a:lnTo>
                  <a:pt x="0" y="50714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4" name="Freeform 4">
            <a:extLst>
              <a:ext uri="{FF2B5EF4-FFF2-40B4-BE49-F238E27FC236}">
                <a16:creationId xmlns:a16="http://schemas.microsoft.com/office/drawing/2014/main" id="{4FBE13AD-81B7-459E-9573-4DA0C360FAFF}"/>
              </a:ext>
            </a:extLst>
          </p:cNvPr>
          <p:cNvSpPr/>
          <p:nvPr/>
        </p:nvSpPr>
        <p:spPr>
          <a:xfrm>
            <a:off x="17086382" y="9139104"/>
            <a:ext cx="1025836" cy="1019619"/>
          </a:xfrm>
          <a:custGeom>
            <a:avLst/>
            <a:gdLst/>
            <a:ahLst/>
            <a:cxnLst/>
            <a:rect l="l" t="t" r="r" b="b"/>
            <a:pathLst>
              <a:path w="1025836" h="1019619">
                <a:moveTo>
                  <a:pt x="0" y="0"/>
                </a:moveTo>
                <a:lnTo>
                  <a:pt x="1025837" y="0"/>
                </a:lnTo>
                <a:lnTo>
                  <a:pt x="1025837" y="1019620"/>
                </a:lnTo>
                <a:lnTo>
                  <a:pt x="0" y="1019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5" name="Group 5">
            <a:extLst>
              <a:ext uri="{FF2B5EF4-FFF2-40B4-BE49-F238E27FC236}">
                <a16:creationId xmlns:a16="http://schemas.microsoft.com/office/drawing/2014/main" id="{EFFFEDA2-DA52-4BAC-B9AC-4B5866C1AF4F}"/>
              </a:ext>
            </a:extLst>
          </p:cNvPr>
          <p:cNvGrpSpPr/>
          <p:nvPr/>
        </p:nvGrpSpPr>
        <p:grpSpPr>
          <a:xfrm>
            <a:off x="10210800" y="4601323"/>
            <a:ext cx="6552767" cy="5501071"/>
            <a:chOff x="0" y="0"/>
            <a:chExt cx="8737023" cy="7334762"/>
          </a:xfrm>
        </p:grpSpPr>
        <p:sp>
          <p:nvSpPr>
            <p:cNvPr id="46" name="AutoShape 6">
              <a:extLst>
                <a:ext uri="{FF2B5EF4-FFF2-40B4-BE49-F238E27FC236}">
                  <a16:creationId xmlns:a16="http://schemas.microsoft.com/office/drawing/2014/main" id="{25C56AD7-9065-461E-ABD6-A4D96EF29D37}"/>
                </a:ext>
              </a:extLst>
            </p:cNvPr>
            <p:cNvSpPr/>
            <p:nvPr/>
          </p:nvSpPr>
          <p:spPr>
            <a:xfrm>
              <a:off x="4368512" y="1783152"/>
              <a:ext cx="0" cy="1311457"/>
            </a:xfrm>
            <a:prstGeom prst="line">
              <a:avLst/>
            </a:prstGeom>
            <a:ln w="25400" cap="flat">
              <a:solidFill>
                <a:srgbClr val="FFFFFF"/>
              </a:solidFill>
              <a:prstDash val="sysDot"/>
              <a:headEnd type="triangle" w="lg" len="med"/>
              <a:tailEnd type="none" w="sm" len="sm"/>
            </a:ln>
          </p:spPr>
        </p:sp>
        <p:sp>
          <p:nvSpPr>
            <p:cNvPr id="47" name="AutoShape 7">
              <a:extLst>
                <a:ext uri="{FF2B5EF4-FFF2-40B4-BE49-F238E27FC236}">
                  <a16:creationId xmlns:a16="http://schemas.microsoft.com/office/drawing/2014/main" id="{D2AA5777-0A12-493E-BF72-F99DD23187E3}"/>
                </a:ext>
              </a:extLst>
            </p:cNvPr>
            <p:cNvSpPr/>
            <p:nvPr/>
          </p:nvSpPr>
          <p:spPr>
            <a:xfrm>
              <a:off x="4368512" y="4233340"/>
              <a:ext cx="12700" cy="1204536"/>
            </a:xfrm>
            <a:prstGeom prst="line">
              <a:avLst/>
            </a:prstGeom>
            <a:ln w="25400" cap="flat">
              <a:solidFill>
                <a:srgbClr val="FFFFFF"/>
              </a:solidFill>
              <a:prstDash val="sysDot"/>
              <a:headEnd type="none" w="sm" len="sm"/>
              <a:tailEnd type="triangle" w="lg" len="med"/>
            </a:ln>
          </p:spPr>
        </p:sp>
        <p:sp>
          <p:nvSpPr>
            <p:cNvPr id="48" name="AutoShape 8">
              <a:extLst>
                <a:ext uri="{FF2B5EF4-FFF2-40B4-BE49-F238E27FC236}">
                  <a16:creationId xmlns:a16="http://schemas.microsoft.com/office/drawing/2014/main" id="{DD30F4D9-FE0B-4C62-873C-A665337B2DEA}"/>
                </a:ext>
              </a:extLst>
            </p:cNvPr>
            <p:cNvSpPr/>
            <p:nvPr/>
          </p:nvSpPr>
          <p:spPr>
            <a:xfrm>
              <a:off x="2497384" y="2170333"/>
              <a:ext cx="1273373" cy="1105727"/>
            </a:xfrm>
            <a:prstGeom prst="line">
              <a:avLst/>
            </a:prstGeom>
            <a:ln w="25400" cap="flat">
              <a:solidFill>
                <a:srgbClr val="FFFFFF"/>
              </a:solidFill>
              <a:prstDash val="sysDot"/>
              <a:headEnd type="triangle" w="lg" len="med"/>
              <a:tailEnd type="none" w="sm" len="sm"/>
            </a:ln>
          </p:spPr>
        </p:sp>
        <p:sp>
          <p:nvSpPr>
            <p:cNvPr id="49" name="AutoShape 9">
              <a:extLst>
                <a:ext uri="{FF2B5EF4-FFF2-40B4-BE49-F238E27FC236}">
                  <a16:creationId xmlns:a16="http://schemas.microsoft.com/office/drawing/2014/main" id="{C9C7AFE1-AB9E-4BAC-970A-D1EA008E7175}"/>
                </a:ext>
              </a:extLst>
            </p:cNvPr>
            <p:cNvSpPr/>
            <p:nvPr/>
          </p:nvSpPr>
          <p:spPr>
            <a:xfrm>
              <a:off x="5062825" y="4049699"/>
              <a:ext cx="1187911" cy="783476"/>
            </a:xfrm>
            <a:prstGeom prst="line">
              <a:avLst/>
            </a:prstGeom>
            <a:ln w="25400" cap="flat">
              <a:solidFill>
                <a:srgbClr val="FFFFFF"/>
              </a:solidFill>
              <a:prstDash val="sysDot"/>
              <a:headEnd type="none" w="sm" len="sm"/>
              <a:tailEnd type="triangle" w="lg" len="med"/>
            </a:ln>
          </p:spPr>
        </p:sp>
        <p:sp>
          <p:nvSpPr>
            <p:cNvPr id="50" name="AutoShape 10">
              <a:extLst>
                <a:ext uri="{FF2B5EF4-FFF2-40B4-BE49-F238E27FC236}">
                  <a16:creationId xmlns:a16="http://schemas.microsoft.com/office/drawing/2014/main" id="{BC17A890-49C0-49F5-85AB-44ED0BEE2802}"/>
                </a:ext>
              </a:extLst>
            </p:cNvPr>
            <p:cNvSpPr/>
            <p:nvPr/>
          </p:nvSpPr>
          <p:spPr>
            <a:xfrm flipV="1">
              <a:off x="2497384" y="4049699"/>
              <a:ext cx="1273373" cy="783476"/>
            </a:xfrm>
            <a:prstGeom prst="line">
              <a:avLst/>
            </a:prstGeom>
            <a:ln w="25400" cap="flat">
              <a:solidFill>
                <a:srgbClr val="FFFFFF"/>
              </a:solidFill>
              <a:prstDash val="sysDot"/>
              <a:headEnd type="triangle" w="lg" len="med"/>
              <a:tailEnd type="none" w="sm" len="sm"/>
            </a:ln>
          </p:spPr>
        </p:sp>
        <p:sp>
          <p:nvSpPr>
            <p:cNvPr id="51" name="AutoShape 11">
              <a:extLst>
                <a:ext uri="{FF2B5EF4-FFF2-40B4-BE49-F238E27FC236}">
                  <a16:creationId xmlns:a16="http://schemas.microsoft.com/office/drawing/2014/main" id="{A603C1EC-8E67-4D04-8C2E-283A5DB1750F}"/>
                </a:ext>
              </a:extLst>
            </p:cNvPr>
            <p:cNvSpPr/>
            <p:nvPr/>
          </p:nvSpPr>
          <p:spPr>
            <a:xfrm flipV="1">
              <a:off x="5062825" y="2170333"/>
              <a:ext cx="1187911" cy="1097289"/>
            </a:xfrm>
            <a:prstGeom prst="line">
              <a:avLst/>
            </a:prstGeom>
            <a:ln w="25400" cap="flat">
              <a:solidFill>
                <a:srgbClr val="FFFFFF"/>
              </a:solidFill>
              <a:prstDash val="sysDot"/>
              <a:headEnd type="none" w="sm" len="sm"/>
              <a:tailEnd type="triangle" w="lg" len="med"/>
            </a:ln>
          </p:spPr>
        </p:sp>
        <p:grpSp>
          <p:nvGrpSpPr>
            <p:cNvPr id="52" name="Group 12">
              <a:extLst>
                <a:ext uri="{FF2B5EF4-FFF2-40B4-BE49-F238E27FC236}">
                  <a16:creationId xmlns:a16="http://schemas.microsoft.com/office/drawing/2014/main" id="{3B793C32-E16C-4B19-A5D1-E48939945E64}"/>
                </a:ext>
              </a:extLst>
            </p:cNvPr>
            <p:cNvGrpSpPr/>
            <p:nvPr/>
          </p:nvGrpSpPr>
          <p:grpSpPr>
            <a:xfrm>
              <a:off x="2628061" y="2993008"/>
              <a:ext cx="3516753" cy="1341932"/>
              <a:chOff x="0" y="0"/>
              <a:chExt cx="2321347" cy="885786"/>
            </a:xfrm>
          </p:grpSpPr>
          <p:sp>
            <p:nvSpPr>
              <p:cNvPr id="89" name="Freeform 13">
                <a:extLst>
                  <a:ext uri="{FF2B5EF4-FFF2-40B4-BE49-F238E27FC236}">
                    <a16:creationId xmlns:a16="http://schemas.microsoft.com/office/drawing/2014/main" id="{3CD03545-BF1A-41BC-83D7-C467CB76937E}"/>
                  </a:ext>
                </a:extLst>
              </p:cNvPr>
              <p:cNvSpPr/>
              <p:nvPr/>
            </p:nvSpPr>
            <p:spPr>
              <a:xfrm>
                <a:off x="0" y="0"/>
                <a:ext cx="2321347" cy="885786"/>
              </a:xfrm>
              <a:custGeom>
                <a:avLst/>
                <a:gdLst/>
                <a:ahLst/>
                <a:cxnLst/>
                <a:rect l="l" t="t" r="r" b="b"/>
                <a:pathLst>
                  <a:path w="2321347" h="885786">
                    <a:moveTo>
                      <a:pt x="1160674" y="0"/>
                    </a:moveTo>
                    <a:cubicBezTo>
                      <a:pt x="519651" y="0"/>
                      <a:pt x="0" y="198290"/>
                      <a:pt x="0" y="442893"/>
                    </a:cubicBezTo>
                    <a:cubicBezTo>
                      <a:pt x="0" y="687496"/>
                      <a:pt x="519651" y="885786"/>
                      <a:pt x="1160674" y="885786"/>
                    </a:cubicBezTo>
                    <a:cubicBezTo>
                      <a:pt x="1801696" y="885786"/>
                      <a:pt x="2321347" y="687496"/>
                      <a:pt x="2321347" y="442893"/>
                    </a:cubicBezTo>
                    <a:cubicBezTo>
                      <a:pt x="2321347" y="198290"/>
                      <a:pt x="1801696" y="0"/>
                      <a:pt x="1160674" y="0"/>
                    </a:cubicBezTo>
                    <a:close/>
                  </a:path>
                </a:pathLst>
              </a:custGeom>
              <a:solidFill>
                <a:srgbClr val="8D51AB"/>
              </a:solidFill>
              <a:ln w="127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90" name="TextBox 14">
                <a:extLst>
                  <a:ext uri="{FF2B5EF4-FFF2-40B4-BE49-F238E27FC236}">
                    <a16:creationId xmlns:a16="http://schemas.microsoft.com/office/drawing/2014/main" id="{35E7A266-296F-47E9-A155-3ED791BFA9C1}"/>
                  </a:ext>
                </a:extLst>
              </p:cNvPr>
              <p:cNvSpPr txBox="1"/>
              <p:nvPr/>
            </p:nvSpPr>
            <p:spPr>
              <a:xfrm>
                <a:off x="217626" y="111617"/>
                <a:ext cx="1886094" cy="69112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74"/>
                  </a:lnSpc>
                </a:pPr>
                <a:endParaRPr/>
              </a:p>
            </p:txBody>
          </p:sp>
        </p:grpSp>
        <p:grpSp>
          <p:nvGrpSpPr>
            <p:cNvPr id="53" name="Group 15">
              <a:extLst>
                <a:ext uri="{FF2B5EF4-FFF2-40B4-BE49-F238E27FC236}">
                  <a16:creationId xmlns:a16="http://schemas.microsoft.com/office/drawing/2014/main" id="{1D54CA52-6574-4D92-AF6D-D7DE4DE865F2}"/>
                </a:ext>
              </a:extLst>
            </p:cNvPr>
            <p:cNvGrpSpPr/>
            <p:nvPr/>
          </p:nvGrpSpPr>
          <p:grpSpPr>
            <a:xfrm>
              <a:off x="0" y="3946716"/>
              <a:ext cx="2284402" cy="1737334"/>
              <a:chOff x="0" y="0"/>
              <a:chExt cx="422348" cy="321204"/>
            </a:xfrm>
          </p:grpSpPr>
          <p:sp>
            <p:nvSpPr>
              <p:cNvPr id="87" name="Freeform 16">
                <a:extLst>
                  <a:ext uri="{FF2B5EF4-FFF2-40B4-BE49-F238E27FC236}">
                    <a16:creationId xmlns:a16="http://schemas.microsoft.com/office/drawing/2014/main" id="{5D24D06A-6212-4963-AB76-84C4E921A17A}"/>
                  </a:ext>
                </a:extLst>
              </p:cNvPr>
              <p:cNvSpPr/>
              <p:nvPr/>
            </p:nvSpPr>
            <p:spPr>
              <a:xfrm>
                <a:off x="0" y="0"/>
                <a:ext cx="422348" cy="321204"/>
              </a:xfrm>
              <a:custGeom>
                <a:avLst/>
                <a:gdLst/>
                <a:ahLst/>
                <a:cxnLst/>
                <a:rect l="l" t="t" r="r" b="b"/>
                <a:pathLst>
                  <a:path w="422348" h="321204">
                    <a:moveTo>
                      <a:pt x="112968" y="0"/>
                    </a:moveTo>
                    <a:lnTo>
                      <a:pt x="309380" y="0"/>
                    </a:lnTo>
                    <a:cubicBezTo>
                      <a:pt x="339341" y="0"/>
                      <a:pt x="368075" y="11902"/>
                      <a:pt x="389261" y="33088"/>
                    </a:cubicBezTo>
                    <a:cubicBezTo>
                      <a:pt x="410446" y="54273"/>
                      <a:pt x="422348" y="83007"/>
                      <a:pt x="422348" y="112968"/>
                    </a:cubicBezTo>
                    <a:lnTo>
                      <a:pt x="422348" y="208237"/>
                    </a:lnTo>
                    <a:cubicBezTo>
                      <a:pt x="422348" y="270627"/>
                      <a:pt x="371771" y="321204"/>
                      <a:pt x="309380" y="321204"/>
                    </a:cubicBezTo>
                    <a:lnTo>
                      <a:pt x="112968" y="321204"/>
                    </a:lnTo>
                    <a:cubicBezTo>
                      <a:pt x="83007" y="321204"/>
                      <a:pt x="54273" y="309302"/>
                      <a:pt x="33088" y="288117"/>
                    </a:cubicBezTo>
                    <a:cubicBezTo>
                      <a:pt x="11902" y="266931"/>
                      <a:pt x="0" y="238197"/>
                      <a:pt x="0" y="208237"/>
                    </a:cubicBezTo>
                    <a:lnTo>
                      <a:pt x="0" y="112968"/>
                    </a:lnTo>
                    <a:cubicBezTo>
                      <a:pt x="0" y="83007"/>
                      <a:pt x="11902" y="54273"/>
                      <a:pt x="33088" y="33088"/>
                    </a:cubicBezTo>
                    <a:cubicBezTo>
                      <a:pt x="54273" y="11902"/>
                      <a:pt x="83007" y="0"/>
                      <a:pt x="112968" y="0"/>
                    </a:cubicBezTo>
                    <a:close/>
                  </a:path>
                </a:pathLst>
              </a:custGeom>
              <a:solidFill>
                <a:srgbClr val="F0F0F0"/>
              </a:solidFill>
              <a:ln w="2857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88" name="TextBox 17">
                <a:extLst>
                  <a:ext uri="{FF2B5EF4-FFF2-40B4-BE49-F238E27FC236}">
                    <a16:creationId xmlns:a16="http://schemas.microsoft.com/office/drawing/2014/main" id="{24849D8E-C2FC-4971-891A-BF32536E4B75}"/>
                  </a:ext>
                </a:extLst>
              </p:cNvPr>
              <p:cNvSpPr txBox="1"/>
              <p:nvPr/>
            </p:nvSpPr>
            <p:spPr>
              <a:xfrm>
                <a:off x="0" y="28575"/>
                <a:ext cx="422348" cy="292629"/>
              </a:xfrm>
              <a:prstGeom prst="rect">
                <a:avLst/>
              </a:prstGeom>
            </p:spPr>
            <p:txBody>
              <a:bodyPr lIns="54275" tIns="54275" rIns="54275" bIns="54275" rtlCol="0" anchor="ctr"/>
              <a:lstStyle/>
              <a:p>
                <a:pPr algn="ctr">
                  <a:lnSpc>
                    <a:spcPts val="2774"/>
                  </a:lnSpc>
                </a:pPr>
                <a:endParaRPr/>
              </a:p>
            </p:txBody>
          </p:sp>
        </p:grp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8E101414-2982-4893-BD8A-7473E2969CFD}"/>
                </a:ext>
              </a:extLst>
            </p:cNvPr>
            <p:cNvSpPr/>
            <p:nvPr/>
          </p:nvSpPr>
          <p:spPr>
            <a:xfrm>
              <a:off x="148402" y="4210654"/>
              <a:ext cx="1987599" cy="444785"/>
            </a:xfrm>
            <a:custGeom>
              <a:avLst/>
              <a:gdLst/>
              <a:ahLst/>
              <a:cxnLst/>
              <a:rect l="l" t="t" r="r" b="b"/>
              <a:pathLst>
                <a:path w="1987599" h="444785">
                  <a:moveTo>
                    <a:pt x="0" y="0"/>
                  </a:moveTo>
                  <a:lnTo>
                    <a:pt x="1987598" y="0"/>
                  </a:lnTo>
                  <a:lnTo>
                    <a:pt x="1987598" y="444785"/>
                  </a:lnTo>
                  <a:lnTo>
                    <a:pt x="0" y="444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75681" b="-75681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7158F577-6FF9-4E05-A302-E549ABB6E127}"/>
                </a:ext>
              </a:extLst>
            </p:cNvPr>
            <p:cNvSpPr/>
            <p:nvPr/>
          </p:nvSpPr>
          <p:spPr>
            <a:xfrm>
              <a:off x="148402" y="4852602"/>
              <a:ext cx="1129383" cy="323815"/>
            </a:xfrm>
            <a:custGeom>
              <a:avLst/>
              <a:gdLst/>
              <a:ahLst/>
              <a:cxnLst/>
              <a:rect l="l" t="t" r="r" b="b"/>
              <a:pathLst>
                <a:path w="1129383" h="323815">
                  <a:moveTo>
                    <a:pt x="0" y="0"/>
                  </a:moveTo>
                  <a:lnTo>
                    <a:pt x="1129383" y="0"/>
                  </a:lnTo>
                  <a:lnTo>
                    <a:pt x="1129383" y="323815"/>
                  </a:lnTo>
                  <a:lnTo>
                    <a:pt x="0" y="3238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9179" t="-84043" r="-19179" b="-84043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ADC5A6CF-F625-4738-AA9A-EC82085435F8}"/>
                </a:ext>
              </a:extLst>
            </p:cNvPr>
            <p:cNvSpPr/>
            <p:nvPr/>
          </p:nvSpPr>
          <p:spPr>
            <a:xfrm>
              <a:off x="1234783" y="4783995"/>
              <a:ext cx="901217" cy="636117"/>
            </a:xfrm>
            <a:custGeom>
              <a:avLst/>
              <a:gdLst/>
              <a:ahLst/>
              <a:cxnLst/>
              <a:rect l="l" t="t" r="r" b="b"/>
              <a:pathLst>
                <a:path w="901217" h="636117">
                  <a:moveTo>
                    <a:pt x="0" y="0"/>
                  </a:moveTo>
                  <a:lnTo>
                    <a:pt x="901217" y="0"/>
                  </a:lnTo>
                  <a:lnTo>
                    <a:pt x="901217" y="636118"/>
                  </a:lnTo>
                  <a:lnTo>
                    <a:pt x="0" y="636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2741" r="-12741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57" name="TextBox 21">
              <a:extLst>
                <a:ext uri="{FF2B5EF4-FFF2-40B4-BE49-F238E27FC236}">
                  <a16:creationId xmlns:a16="http://schemas.microsoft.com/office/drawing/2014/main" id="{9C60FEFB-8F6F-4363-A309-0CBAE4B5C2B7}"/>
                </a:ext>
              </a:extLst>
            </p:cNvPr>
            <p:cNvSpPr txBox="1"/>
            <p:nvPr/>
          </p:nvSpPr>
          <p:spPr>
            <a:xfrm>
              <a:off x="391861" y="5764053"/>
              <a:ext cx="1527816" cy="2906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64"/>
                </a:lnSpc>
                <a:spcBef>
                  <a:spcPct val="0"/>
                </a:spcBef>
              </a:pPr>
              <a:r>
                <a:rPr lang="en-US" sz="1499" b="1">
                  <a:solidFill>
                    <a:srgbClr val="F0F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Deployment </a:t>
              </a:r>
            </a:p>
          </p:txBody>
        </p:sp>
        <p:grpSp>
          <p:nvGrpSpPr>
            <p:cNvPr id="58" name="Group 22">
              <a:extLst>
                <a:ext uri="{FF2B5EF4-FFF2-40B4-BE49-F238E27FC236}">
                  <a16:creationId xmlns:a16="http://schemas.microsoft.com/office/drawing/2014/main" id="{5BF9CB71-052B-4238-8E6F-BAA686038D51}"/>
                </a:ext>
              </a:extLst>
            </p:cNvPr>
            <p:cNvGrpSpPr/>
            <p:nvPr/>
          </p:nvGrpSpPr>
          <p:grpSpPr>
            <a:xfrm>
              <a:off x="6452621" y="1355543"/>
              <a:ext cx="2284402" cy="1409693"/>
              <a:chOff x="0" y="0"/>
              <a:chExt cx="422348" cy="260629"/>
            </a:xfrm>
          </p:grpSpPr>
          <p:sp>
            <p:nvSpPr>
              <p:cNvPr id="85" name="Freeform 23">
                <a:extLst>
                  <a:ext uri="{FF2B5EF4-FFF2-40B4-BE49-F238E27FC236}">
                    <a16:creationId xmlns:a16="http://schemas.microsoft.com/office/drawing/2014/main" id="{1B859863-792B-4C92-B49B-837C9756A0CD}"/>
                  </a:ext>
                </a:extLst>
              </p:cNvPr>
              <p:cNvSpPr/>
              <p:nvPr/>
            </p:nvSpPr>
            <p:spPr>
              <a:xfrm>
                <a:off x="0" y="0"/>
                <a:ext cx="422348" cy="260629"/>
              </a:xfrm>
              <a:custGeom>
                <a:avLst/>
                <a:gdLst/>
                <a:ahLst/>
                <a:cxnLst/>
                <a:rect l="l" t="t" r="r" b="b"/>
                <a:pathLst>
                  <a:path w="422348" h="260629">
                    <a:moveTo>
                      <a:pt x="112968" y="0"/>
                    </a:moveTo>
                    <a:lnTo>
                      <a:pt x="309380" y="0"/>
                    </a:lnTo>
                    <a:cubicBezTo>
                      <a:pt x="339341" y="0"/>
                      <a:pt x="368075" y="11902"/>
                      <a:pt x="389261" y="33088"/>
                    </a:cubicBezTo>
                    <a:cubicBezTo>
                      <a:pt x="410446" y="54273"/>
                      <a:pt x="422348" y="83007"/>
                      <a:pt x="422348" y="112968"/>
                    </a:cubicBezTo>
                    <a:lnTo>
                      <a:pt x="422348" y="147661"/>
                    </a:lnTo>
                    <a:cubicBezTo>
                      <a:pt x="422348" y="210052"/>
                      <a:pt x="371771" y="260629"/>
                      <a:pt x="309380" y="260629"/>
                    </a:cubicBezTo>
                    <a:lnTo>
                      <a:pt x="112968" y="260629"/>
                    </a:lnTo>
                    <a:cubicBezTo>
                      <a:pt x="83007" y="260629"/>
                      <a:pt x="54273" y="248727"/>
                      <a:pt x="33088" y="227541"/>
                    </a:cubicBezTo>
                    <a:cubicBezTo>
                      <a:pt x="11902" y="206356"/>
                      <a:pt x="0" y="177622"/>
                      <a:pt x="0" y="147661"/>
                    </a:cubicBezTo>
                    <a:lnTo>
                      <a:pt x="0" y="112968"/>
                    </a:lnTo>
                    <a:cubicBezTo>
                      <a:pt x="0" y="83007"/>
                      <a:pt x="11902" y="54273"/>
                      <a:pt x="33088" y="33088"/>
                    </a:cubicBezTo>
                    <a:cubicBezTo>
                      <a:pt x="54273" y="11902"/>
                      <a:pt x="83007" y="0"/>
                      <a:pt x="11296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8575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86" name="TextBox 24">
                <a:extLst>
                  <a:ext uri="{FF2B5EF4-FFF2-40B4-BE49-F238E27FC236}">
                    <a16:creationId xmlns:a16="http://schemas.microsoft.com/office/drawing/2014/main" id="{4F8AABE6-4585-4510-A0DB-F664B7EA24FD}"/>
                  </a:ext>
                </a:extLst>
              </p:cNvPr>
              <p:cNvSpPr txBox="1"/>
              <p:nvPr/>
            </p:nvSpPr>
            <p:spPr>
              <a:xfrm>
                <a:off x="0" y="28575"/>
                <a:ext cx="422348" cy="232054"/>
              </a:xfrm>
              <a:prstGeom prst="rect">
                <a:avLst/>
              </a:prstGeom>
            </p:spPr>
            <p:txBody>
              <a:bodyPr lIns="54275" tIns="54275" rIns="54275" bIns="54275" rtlCol="0" anchor="ctr"/>
              <a:lstStyle/>
              <a:p>
                <a:pPr algn="ctr">
                  <a:lnSpc>
                    <a:spcPts val="2774"/>
                  </a:lnSpc>
                </a:pPr>
                <a:endParaRPr/>
              </a:p>
            </p:txBody>
          </p:sp>
        </p:grpSp>
        <p:sp>
          <p:nvSpPr>
            <p:cNvPr id="60" name="TextBox 26">
              <a:extLst>
                <a:ext uri="{FF2B5EF4-FFF2-40B4-BE49-F238E27FC236}">
                  <a16:creationId xmlns:a16="http://schemas.microsoft.com/office/drawing/2014/main" id="{FEF1C559-EC69-4E9D-9DC8-EA36DE65F6A1}"/>
                </a:ext>
              </a:extLst>
            </p:cNvPr>
            <p:cNvSpPr txBox="1"/>
            <p:nvPr/>
          </p:nvSpPr>
          <p:spPr>
            <a:xfrm>
              <a:off x="6844483" y="2859358"/>
              <a:ext cx="1527816" cy="2906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64"/>
                </a:lnSpc>
                <a:spcBef>
                  <a:spcPct val="0"/>
                </a:spcBef>
              </a:pPr>
              <a:r>
                <a:rPr lang="en-US" sz="1499" b="1">
                  <a:solidFill>
                    <a:srgbClr val="F0F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Integration</a:t>
              </a:r>
            </a:p>
          </p:txBody>
        </p:sp>
        <p:grpSp>
          <p:nvGrpSpPr>
            <p:cNvPr id="61" name="Group 27">
              <a:extLst>
                <a:ext uri="{FF2B5EF4-FFF2-40B4-BE49-F238E27FC236}">
                  <a16:creationId xmlns:a16="http://schemas.microsoft.com/office/drawing/2014/main" id="{4BA1B541-3D06-4457-8262-BD8568B1F650}"/>
                </a:ext>
              </a:extLst>
            </p:cNvPr>
            <p:cNvGrpSpPr/>
            <p:nvPr/>
          </p:nvGrpSpPr>
          <p:grpSpPr>
            <a:xfrm>
              <a:off x="0" y="1440139"/>
              <a:ext cx="2284402" cy="1409693"/>
              <a:chOff x="0" y="0"/>
              <a:chExt cx="422348" cy="260629"/>
            </a:xfrm>
          </p:grpSpPr>
          <p:sp>
            <p:nvSpPr>
              <p:cNvPr id="83" name="Freeform 28">
                <a:extLst>
                  <a:ext uri="{FF2B5EF4-FFF2-40B4-BE49-F238E27FC236}">
                    <a16:creationId xmlns:a16="http://schemas.microsoft.com/office/drawing/2014/main" id="{BDE30025-3418-41DD-A806-B4C7CB6A2042}"/>
                  </a:ext>
                </a:extLst>
              </p:cNvPr>
              <p:cNvSpPr/>
              <p:nvPr/>
            </p:nvSpPr>
            <p:spPr>
              <a:xfrm>
                <a:off x="0" y="0"/>
                <a:ext cx="422348" cy="260629"/>
              </a:xfrm>
              <a:custGeom>
                <a:avLst/>
                <a:gdLst/>
                <a:ahLst/>
                <a:cxnLst/>
                <a:rect l="l" t="t" r="r" b="b"/>
                <a:pathLst>
                  <a:path w="422348" h="260629">
                    <a:moveTo>
                      <a:pt x="112968" y="0"/>
                    </a:moveTo>
                    <a:lnTo>
                      <a:pt x="309380" y="0"/>
                    </a:lnTo>
                    <a:cubicBezTo>
                      <a:pt x="339341" y="0"/>
                      <a:pt x="368075" y="11902"/>
                      <a:pt x="389261" y="33088"/>
                    </a:cubicBezTo>
                    <a:cubicBezTo>
                      <a:pt x="410446" y="54273"/>
                      <a:pt x="422348" y="83007"/>
                      <a:pt x="422348" y="112968"/>
                    </a:cubicBezTo>
                    <a:lnTo>
                      <a:pt x="422348" y="147661"/>
                    </a:lnTo>
                    <a:cubicBezTo>
                      <a:pt x="422348" y="210052"/>
                      <a:pt x="371771" y="260629"/>
                      <a:pt x="309380" y="260629"/>
                    </a:cubicBezTo>
                    <a:lnTo>
                      <a:pt x="112968" y="260629"/>
                    </a:lnTo>
                    <a:cubicBezTo>
                      <a:pt x="83007" y="260629"/>
                      <a:pt x="54273" y="248727"/>
                      <a:pt x="33088" y="227541"/>
                    </a:cubicBezTo>
                    <a:cubicBezTo>
                      <a:pt x="11902" y="206356"/>
                      <a:pt x="0" y="177622"/>
                      <a:pt x="0" y="147661"/>
                    </a:cubicBezTo>
                    <a:lnTo>
                      <a:pt x="0" y="112968"/>
                    </a:lnTo>
                    <a:cubicBezTo>
                      <a:pt x="0" y="83007"/>
                      <a:pt x="11902" y="54273"/>
                      <a:pt x="33088" y="33088"/>
                    </a:cubicBezTo>
                    <a:cubicBezTo>
                      <a:pt x="54273" y="11902"/>
                      <a:pt x="83007" y="0"/>
                      <a:pt x="112968" y="0"/>
                    </a:cubicBezTo>
                    <a:close/>
                  </a:path>
                </a:pathLst>
              </a:custGeom>
              <a:solidFill>
                <a:srgbClr val="F0F0F0"/>
              </a:solidFill>
              <a:ln w="2857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84" name="TextBox 29">
                <a:extLst>
                  <a:ext uri="{FF2B5EF4-FFF2-40B4-BE49-F238E27FC236}">
                    <a16:creationId xmlns:a16="http://schemas.microsoft.com/office/drawing/2014/main" id="{7AD65DAD-6F99-495C-95E9-8440F601F13C}"/>
                  </a:ext>
                </a:extLst>
              </p:cNvPr>
              <p:cNvSpPr txBox="1"/>
              <p:nvPr/>
            </p:nvSpPr>
            <p:spPr>
              <a:xfrm>
                <a:off x="0" y="28575"/>
                <a:ext cx="422348" cy="232054"/>
              </a:xfrm>
              <a:prstGeom prst="rect">
                <a:avLst/>
              </a:prstGeom>
            </p:spPr>
            <p:txBody>
              <a:bodyPr lIns="54275" tIns="54275" rIns="54275" bIns="54275" rtlCol="0" anchor="ctr"/>
              <a:lstStyle/>
              <a:p>
                <a:pPr algn="ctr">
                  <a:lnSpc>
                    <a:spcPts val="2774"/>
                  </a:lnSpc>
                </a:pPr>
                <a:endParaRPr/>
              </a:p>
            </p:txBody>
          </p:sp>
        </p:grpSp>
        <p:sp>
          <p:nvSpPr>
            <p:cNvPr id="62" name="Freeform 30">
              <a:extLst>
                <a:ext uri="{FF2B5EF4-FFF2-40B4-BE49-F238E27FC236}">
                  <a16:creationId xmlns:a16="http://schemas.microsoft.com/office/drawing/2014/main" id="{5C326547-26E1-4001-9506-23F97190E62E}"/>
                </a:ext>
              </a:extLst>
            </p:cNvPr>
            <p:cNvSpPr/>
            <p:nvPr/>
          </p:nvSpPr>
          <p:spPr>
            <a:xfrm>
              <a:off x="271000" y="1840857"/>
              <a:ext cx="1742403" cy="608257"/>
            </a:xfrm>
            <a:custGeom>
              <a:avLst/>
              <a:gdLst/>
              <a:ahLst/>
              <a:cxnLst/>
              <a:rect l="l" t="t" r="r" b="b"/>
              <a:pathLst>
                <a:path w="1742403" h="608257">
                  <a:moveTo>
                    <a:pt x="0" y="0"/>
                  </a:moveTo>
                  <a:lnTo>
                    <a:pt x="1742403" y="0"/>
                  </a:lnTo>
                  <a:lnTo>
                    <a:pt x="1742403" y="608257"/>
                  </a:lnTo>
                  <a:lnTo>
                    <a:pt x="0" y="6082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63" name="TextBox 31">
              <a:extLst>
                <a:ext uri="{FF2B5EF4-FFF2-40B4-BE49-F238E27FC236}">
                  <a16:creationId xmlns:a16="http://schemas.microsoft.com/office/drawing/2014/main" id="{E9EB497A-94A6-4F34-92B0-7AF245A4D2F2}"/>
                </a:ext>
              </a:extLst>
            </p:cNvPr>
            <p:cNvSpPr txBox="1"/>
            <p:nvPr/>
          </p:nvSpPr>
          <p:spPr>
            <a:xfrm>
              <a:off x="391861" y="2859358"/>
              <a:ext cx="1527816" cy="2906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64"/>
                </a:lnSpc>
                <a:spcBef>
                  <a:spcPct val="0"/>
                </a:spcBef>
              </a:pPr>
              <a:r>
                <a:rPr lang="en-US" sz="1499" b="1" dirty="0">
                  <a:solidFill>
                    <a:srgbClr val="F0F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Frontend</a:t>
              </a:r>
            </a:p>
          </p:txBody>
        </p:sp>
        <p:grpSp>
          <p:nvGrpSpPr>
            <p:cNvPr id="64" name="Group 32">
              <a:extLst>
                <a:ext uri="{FF2B5EF4-FFF2-40B4-BE49-F238E27FC236}">
                  <a16:creationId xmlns:a16="http://schemas.microsoft.com/office/drawing/2014/main" id="{D3632163-4E52-4150-80B6-58EBAF22DCBF}"/>
                </a:ext>
              </a:extLst>
            </p:cNvPr>
            <p:cNvGrpSpPr/>
            <p:nvPr/>
          </p:nvGrpSpPr>
          <p:grpSpPr>
            <a:xfrm>
              <a:off x="6452621" y="3946716"/>
              <a:ext cx="2284402" cy="1737334"/>
              <a:chOff x="0" y="0"/>
              <a:chExt cx="422348" cy="321204"/>
            </a:xfrm>
          </p:grpSpPr>
          <p:sp>
            <p:nvSpPr>
              <p:cNvPr id="81" name="Freeform 33">
                <a:extLst>
                  <a:ext uri="{FF2B5EF4-FFF2-40B4-BE49-F238E27FC236}">
                    <a16:creationId xmlns:a16="http://schemas.microsoft.com/office/drawing/2014/main" id="{34A579F6-ABAF-4C43-BC23-80352BF19375}"/>
                  </a:ext>
                </a:extLst>
              </p:cNvPr>
              <p:cNvSpPr/>
              <p:nvPr/>
            </p:nvSpPr>
            <p:spPr>
              <a:xfrm>
                <a:off x="0" y="0"/>
                <a:ext cx="422348" cy="321204"/>
              </a:xfrm>
              <a:custGeom>
                <a:avLst/>
                <a:gdLst/>
                <a:ahLst/>
                <a:cxnLst/>
                <a:rect l="l" t="t" r="r" b="b"/>
                <a:pathLst>
                  <a:path w="422348" h="321204">
                    <a:moveTo>
                      <a:pt x="112968" y="0"/>
                    </a:moveTo>
                    <a:lnTo>
                      <a:pt x="309380" y="0"/>
                    </a:lnTo>
                    <a:cubicBezTo>
                      <a:pt x="339341" y="0"/>
                      <a:pt x="368075" y="11902"/>
                      <a:pt x="389261" y="33088"/>
                    </a:cubicBezTo>
                    <a:cubicBezTo>
                      <a:pt x="410446" y="54273"/>
                      <a:pt x="422348" y="83007"/>
                      <a:pt x="422348" y="112968"/>
                    </a:cubicBezTo>
                    <a:lnTo>
                      <a:pt x="422348" y="208237"/>
                    </a:lnTo>
                    <a:cubicBezTo>
                      <a:pt x="422348" y="270627"/>
                      <a:pt x="371771" y="321204"/>
                      <a:pt x="309380" y="321204"/>
                    </a:cubicBezTo>
                    <a:lnTo>
                      <a:pt x="112968" y="321204"/>
                    </a:lnTo>
                    <a:cubicBezTo>
                      <a:pt x="83007" y="321204"/>
                      <a:pt x="54273" y="309302"/>
                      <a:pt x="33088" y="288117"/>
                    </a:cubicBezTo>
                    <a:cubicBezTo>
                      <a:pt x="11902" y="266931"/>
                      <a:pt x="0" y="238197"/>
                      <a:pt x="0" y="208237"/>
                    </a:cubicBezTo>
                    <a:lnTo>
                      <a:pt x="0" y="112968"/>
                    </a:lnTo>
                    <a:cubicBezTo>
                      <a:pt x="0" y="83007"/>
                      <a:pt x="11902" y="54273"/>
                      <a:pt x="33088" y="33088"/>
                    </a:cubicBezTo>
                    <a:cubicBezTo>
                      <a:pt x="54273" y="11902"/>
                      <a:pt x="83007" y="0"/>
                      <a:pt x="112968" y="0"/>
                    </a:cubicBezTo>
                    <a:close/>
                  </a:path>
                </a:pathLst>
              </a:custGeom>
              <a:solidFill>
                <a:srgbClr val="F0F0F0"/>
              </a:solidFill>
              <a:ln w="2857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82" name="TextBox 34">
                <a:extLst>
                  <a:ext uri="{FF2B5EF4-FFF2-40B4-BE49-F238E27FC236}">
                    <a16:creationId xmlns:a16="http://schemas.microsoft.com/office/drawing/2014/main" id="{30BDEACA-B62A-4FCC-BD6A-D8CD49BFA6E3}"/>
                  </a:ext>
                </a:extLst>
              </p:cNvPr>
              <p:cNvSpPr txBox="1"/>
              <p:nvPr/>
            </p:nvSpPr>
            <p:spPr>
              <a:xfrm>
                <a:off x="0" y="28575"/>
                <a:ext cx="422348" cy="292629"/>
              </a:xfrm>
              <a:prstGeom prst="rect">
                <a:avLst/>
              </a:prstGeom>
            </p:spPr>
            <p:txBody>
              <a:bodyPr lIns="54275" tIns="54275" rIns="54275" bIns="54275" rtlCol="0" anchor="ctr"/>
              <a:lstStyle/>
              <a:p>
                <a:pPr algn="ctr">
                  <a:lnSpc>
                    <a:spcPts val="2774"/>
                  </a:lnSpc>
                </a:pPr>
                <a:endParaRPr/>
              </a:p>
            </p:txBody>
          </p:sp>
        </p:grpSp>
        <p:sp>
          <p:nvSpPr>
            <p:cNvPr id="65" name="Freeform 35">
              <a:extLst>
                <a:ext uri="{FF2B5EF4-FFF2-40B4-BE49-F238E27FC236}">
                  <a16:creationId xmlns:a16="http://schemas.microsoft.com/office/drawing/2014/main" id="{9DFC3EE5-341E-403B-A37E-18D0660B3C17}"/>
                </a:ext>
              </a:extLst>
            </p:cNvPr>
            <p:cNvSpPr/>
            <p:nvPr/>
          </p:nvSpPr>
          <p:spPr>
            <a:xfrm>
              <a:off x="6920417" y="4279771"/>
              <a:ext cx="1348809" cy="455045"/>
            </a:xfrm>
            <a:custGeom>
              <a:avLst/>
              <a:gdLst/>
              <a:ahLst/>
              <a:cxnLst/>
              <a:rect l="l" t="t" r="r" b="b"/>
              <a:pathLst>
                <a:path w="1348809" h="455045">
                  <a:moveTo>
                    <a:pt x="0" y="0"/>
                  </a:moveTo>
                  <a:lnTo>
                    <a:pt x="1348809" y="0"/>
                  </a:lnTo>
                  <a:lnTo>
                    <a:pt x="1348809" y="455045"/>
                  </a:lnTo>
                  <a:lnTo>
                    <a:pt x="0" y="455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9336" t="-47678" r="-19336" b="-45156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386FDFB8-D1B4-4994-BB7E-AE785F9BF16C}"/>
                </a:ext>
              </a:extLst>
            </p:cNvPr>
            <p:cNvSpPr/>
            <p:nvPr/>
          </p:nvSpPr>
          <p:spPr>
            <a:xfrm>
              <a:off x="7044672" y="4893297"/>
              <a:ext cx="537619" cy="457699"/>
            </a:xfrm>
            <a:custGeom>
              <a:avLst/>
              <a:gdLst/>
              <a:ahLst/>
              <a:cxnLst/>
              <a:rect l="l" t="t" r="r" b="b"/>
              <a:pathLst>
                <a:path w="537619" h="457699">
                  <a:moveTo>
                    <a:pt x="0" y="0"/>
                  </a:moveTo>
                  <a:lnTo>
                    <a:pt x="537619" y="0"/>
                  </a:lnTo>
                  <a:lnTo>
                    <a:pt x="537619" y="457699"/>
                  </a:lnTo>
                  <a:lnTo>
                    <a:pt x="0" y="4576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31080" r="-3108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67" name="TextBox 37">
              <a:extLst>
                <a:ext uri="{FF2B5EF4-FFF2-40B4-BE49-F238E27FC236}">
                  <a16:creationId xmlns:a16="http://schemas.microsoft.com/office/drawing/2014/main" id="{C262775C-0F19-4822-83D1-ABEDCD33382F}"/>
                </a:ext>
              </a:extLst>
            </p:cNvPr>
            <p:cNvSpPr txBox="1"/>
            <p:nvPr/>
          </p:nvSpPr>
          <p:spPr>
            <a:xfrm>
              <a:off x="6668460" y="5764053"/>
              <a:ext cx="1852724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64"/>
                </a:lnSpc>
                <a:spcBef>
                  <a:spcPct val="0"/>
                </a:spcBef>
              </a:pPr>
              <a:r>
                <a:rPr lang="en-US" sz="1499" b="1">
                  <a:solidFill>
                    <a:srgbClr val="F0F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Validation &amp; Privacy</a:t>
              </a:r>
            </a:p>
          </p:txBody>
        </p:sp>
        <p:sp>
          <p:nvSpPr>
            <p:cNvPr id="68" name="TextBox 38">
              <a:extLst>
                <a:ext uri="{FF2B5EF4-FFF2-40B4-BE49-F238E27FC236}">
                  <a16:creationId xmlns:a16="http://schemas.microsoft.com/office/drawing/2014/main" id="{74B99FCE-07FD-446D-8FAC-08FB93813A36}"/>
                </a:ext>
              </a:extLst>
            </p:cNvPr>
            <p:cNvSpPr txBox="1"/>
            <p:nvPr/>
          </p:nvSpPr>
          <p:spPr>
            <a:xfrm>
              <a:off x="7620132" y="4953160"/>
              <a:ext cx="524840" cy="3570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63"/>
                </a:lnSpc>
                <a:spcBef>
                  <a:spcPct val="0"/>
                </a:spcBef>
              </a:pPr>
              <a:r>
                <a:rPr lang="en-US" sz="1678" b="1">
                  <a:solidFill>
                    <a:srgbClr val="142641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Zod</a:t>
              </a:r>
            </a:p>
          </p:txBody>
        </p:sp>
        <p:grpSp>
          <p:nvGrpSpPr>
            <p:cNvPr id="69" name="Group 39">
              <a:extLst>
                <a:ext uri="{FF2B5EF4-FFF2-40B4-BE49-F238E27FC236}">
                  <a16:creationId xmlns:a16="http://schemas.microsoft.com/office/drawing/2014/main" id="{8CA28AF3-76F9-423B-A715-BA095AE62D33}"/>
                </a:ext>
              </a:extLst>
            </p:cNvPr>
            <p:cNvGrpSpPr/>
            <p:nvPr/>
          </p:nvGrpSpPr>
          <p:grpSpPr>
            <a:xfrm>
              <a:off x="3226310" y="0"/>
              <a:ext cx="2284402" cy="1409693"/>
              <a:chOff x="0" y="0"/>
              <a:chExt cx="422348" cy="260629"/>
            </a:xfrm>
          </p:grpSpPr>
          <p:sp>
            <p:nvSpPr>
              <p:cNvPr id="79" name="Freeform 40">
                <a:extLst>
                  <a:ext uri="{FF2B5EF4-FFF2-40B4-BE49-F238E27FC236}">
                    <a16:creationId xmlns:a16="http://schemas.microsoft.com/office/drawing/2014/main" id="{5D5E3B1B-0EDA-48C6-BFEC-0F2D32B738EA}"/>
                  </a:ext>
                </a:extLst>
              </p:cNvPr>
              <p:cNvSpPr/>
              <p:nvPr/>
            </p:nvSpPr>
            <p:spPr>
              <a:xfrm>
                <a:off x="0" y="0"/>
                <a:ext cx="422348" cy="260629"/>
              </a:xfrm>
              <a:custGeom>
                <a:avLst/>
                <a:gdLst/>
                <a:ahLst/>
                <a:cxnLst/>
                <a:rect l="l" t="t" r="r" b="b"/>
                <a:pathLst>
                  <a:path w="422348" h="260629">
                    <a:moveTo>
                      <a:pt x="112968" y="0"/>
                    </a:moveTo>
                    <a:lnTo>
                      <a:pt x="309380" y="0"/>
                    </a:lnTo>
                    <a:cubicBezTo>
                      <a:pt x="339341" y="0"/>
                      <a:pt x="368075" y="11902"/>
                      <a:pt x="389261" y="33088"/>
                    </a:cubicBezTo>
                    <a:cubicBezTo>
                      <a:pt x="410446" y="54273"/>
                      <a:pt x="422348" y="83007"/>
                      <a:pt x="422348" y="112968"/>
                    </a:cubicBezTo>
                    <a:lnTo>
                      <a:pt x="422348" y="147661"/>
                    </a:lnTo>
                    <a:cubicBezTo>
                      <a:pt x="422348" y="210052"/>
                      <a:pt x="371771" y="260629"/>
                      <a:pt x="309380" y="260629"/>
                    </a:cubicBezTo>
                    <a:lnTo>
                      <a:pt x="112968" y="260629"/>
                    </a:lnTo>
                    <a:cubicBezTo>
                      <a:pt x="83007" y="260629"/>
                      <a:pt x="54273" y="248727"/>
                      <a:pt x="33088" y="227541"/>
                    </a:cubicBezTo>
                    <a:cubicBezTo>
                      <a:pt x="11902" y="206356"/>
                      <a:pt x="0" y="177622"/>
                      <a:pt x="0" y="147661"/>
                    </a:cubicBezTo>
                    <a:lnTo>
                      <a:pt x="0" y="112968"/>
                    </a:lnTo>
                    <a:cubicBezTo>
                      <a:pt x="0" y="83007"/>
                      <a:pt x="11902" y="54273"/>
                      <a:pt x="33088" y="33088"/>
                    </a:cubicBezTo>
                    <a:cubicBezTo>
                      <a:pt x="54273" y="11902"/>
                      <a:pt x="83007" y="0"/>
                      <a:pt x="112968" y="0"/>
                    </a:cubicBezTo>
                    <a:close/>
                  </a:path>
                </a:pathLst>
              </a:custGeom>
              <a:solidFill>
                <a:srgbClr val="F0F0F0"/>
              </a:solidFill>
              <a:ln w="2857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80" name="TextBox 41">
                <a:extLst>
                  <a:ext uri="{FF2B5EF4-FFF2-40B4-BE49-F238E27FC236}">
                    <a16:creationId xmlns:a16="http://schemas.microsoft.com/office/drawing/2014/main" id="{667D5CA4-1F1E-47FF-9E83-C8381A98DA92}"/>
                  </a:ext>
                </a:extLst>
              </p:cNvPr>
              <p:cNvSpPr txBox="1"/>
              <p:nvPr/>
            </p:nvSpPr>
            <p:spPr>
              <a:xfrm>
                <a:off x="0" y="28575"/>
                <a:ext cx="422348" cy="232054"/>
              </a:xfrm>
              <a:prstGeom prst="rect">
                <a:avLst/>
              </a:prstGeom>
            </p:spPr>
            <p:txBody>
              <a:bodyPr lIns="54275" tIns="54275" rIns="54275" bIns="54275" rtlCol="0" anchor="ctr"/>
              <a:lstStyle/>
              <a:p>
                <a:pPr algn="ctr">
                  <a:lnSpc>
                    <a:spcPts val="2774"/>
                  </a:lnSpc>
                </a:pPr>
                <a:endParaRPr/>
              </a:p>
            </p:txBody>
          </p:sp>
        </p:grpSp>
        <p:sp>
          <p:nvSpPr>
            <p:cNvPr id="70" name="Freeform 42">
              <a:extLst>
                <a:ext uri="{FF2B5EF4-FFF2-40B4-BE49-F238E27FC236}">
                  <a16:creationId xmlns:a16="http://schemas.microsoft.com/office/drawing/2014/main" id="{137C31B0-7452-44DB-9B94-437D21FAF964}"/>
                </a:ext>
              </a:extLst>
            </p:cNvPr>
            <p:cNvSpPr/>
            <p:nvPr/>
          </p:nvSpPr>
          <p:spPr>
            <a:xfrm>
              <a:off x="3699706" y="231179"/>
              <a:ext cx="1343210" cy="376099"/>
            </a:xfrm>
            <a:custGeom>
              <a:avLst/>
              <a:gdLst/>
              <a:ahLst/>
              <a:cxnLst/>
              <a:rect l="l" t="t" r="r" b="b"/>
              <a:pathLst>
                <a:path w="1343210" h="376099">
                  <a:moveTo>
                    <a:pt x="0" y="0"/>
                  </a:moveTo>
                  <a:lnTo>
                    <a:pt x="1343210" y="0"/>
                  </a:lnTo>
                  <a:lnTo>
                    <a:pt x="1343210" y="376099"/>
                  </a:lnTo>
                  <a:lnTo>
                    <a:pt x="0" y="3760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1" name="Freeform 43">
              <a:extLst>
                <a:ext uri="{FF2B5EF4-FFF2-40B4-BE49-F238E27FC236}">
                  <a16:creationId xmlns:a16="http://schemas.microsoft.com/office/drawing/2014/main" id="{CD311227-5D8D-4EB9-BCAE-EC93017BE17A}"/>
                </a:ext>
              </a:extLst>
            </p:cNvPr>
            <p:cNvSpPr/>
            <p:nvPr/>
          </p:nvSpPr>
          <p:spPr>
            <a:xfrm>
              <a:off x="3694107" y="810810"/>
              <a:ext cx="1343210" cy="367704"/>
            </a:xfrm>
            <a:custGeom>
              <a:avLst/>
              <a:gdLst/>
              <a:ahLst/>
              <a:cxnLst/>
              <a:rect l="l" t="t" r="r" b="b"/>
              <a:pathLst>
                <a:path w="1343210" h="367704">
                  <a:moveTo>
                    <a:pt x="0" y="0"/>
                  </a:moveTo>
                  <a:lnTo>
                    <a:pt x="1343210" y="0"/>
                  </a:lnTo>
                  <a:lnTo>
                    <a:pt x="1343210" y="367704"/>
                  </a:lnTo>
                  <a:lnTo>
                    <a:pt x="0" y="3677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2" name="TextBox 44">
              <a:extLst>
                <a:ext uri="{FF2B5EF4-FFF2-40B4-BE49-F238E27FC236}">
                  <a16:creationId xmlns:a16="http://schemas.microsoft.com/office/drawing/2014/main" id="{A2FFE9F4-27B4-4015-9EC5-1652BA468678}"/>
                </a:ext>
              </a:extLst>
            </p:cNvPr>
            <p:cNvSpPr txBox="1"/>
            <p:nvPr/>
          </p:nvSpPr>
          <p:spPr>
            <a:xfrm>
              <a:off x="3604604" y="1419217"/>
              <a:ext cx="1527816" cy="2906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64"/>
                </a:lnSpc>
                <a:spcBef>
                  <a:spcPct val="0"/>
                </a:spcBef>
              </a:pPr>
              <a:r>
                <a:rPr lang="en-US" sz="1499" b="1">
                  <a:solidFill>
                    <a:srgbClr val="F0F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Backend</a:t>
              </a:r>
            </a:p>
          </p:txBody>
        </p:sp>
        <p:grpSp>
          <p:nvGrpSpPr>
            <p:cNvPr id="73" name="Group 45">
              <a:extLst>
                <a:ext uri="{FF2B5EF4-FFF2-40B4-BE49-F238E27FC236}">
                  <a16:creationId xmlns:a16="http://schemas.microsoft.com/office/drawing/2014/main" id="{664FC4DE-7867-400E-9F3D-40958309E944}"/>
                </a:ext>
              </a:extLst>
            </p:cNvPr>
            <p:cNvGrpSpPr/>
            <p:nvPr/>
          </p:nvGrpSpPr>
          <p:grpSpPr>
            <a:xfrm>
              <a:off x="3226310" y="5540271"/>
              <a:ext cx="2284402" cy="1409693"/>
              <a:chOff x="0" y="0"/>
              <a:chExt cx="422348" cy="260629"/>
            </a:xfrm>
          </p:grpSpPr>
          <p:sp>
            <p:nvSpPr>
              <p:cNvPr id="77" name="Freeform 46">
                <a:extLst>
                  <a:ext uri="{FF2B5EF4-FFF2-40B4-BE49-F238E27FC236}">
                    <a16:creationId xmlns:a16="http://schemas.microsoft.com/office/drawing/2014/main" id="{730D02B6-0CC9-4634-9603-0A5F6BB73B51}"/>
                  </a:ext>
                </a:extLst>
              </p:cNvPr>
              <p:cNvSpPr/>
              <p:nvPr/>
            </p:nvSpPr>
            <p:spPr>
              <a:xfrm>
                <a:off x="0" y="0"/>
                <a:ext cx="422348" cy="260629"/>
              </a:xfrm>
              <a:custGeom>
                <a:avLst/>
                <a:gdLst/>
                <a:ahLst/>
                <a:cxnLst/>
                <a:rect l="l" t="t" r="r" b="b"/>
                <a:pathLst>
                  <a:path w="422348" h="260629">
                    <a:moveTo>
                      <a:pt x="112968" y="0"/>
                    </a:moveTo>
                    <a:lnTo>
                      <a:pt x="309380" y="0"/>
                    </a:lnTo>
                    <a:cubicBezTo>
                      <a:pt x="339341" y="0"/>
                      <a:pt x="368075" y="11902"/>
                      <a:pt x="389261" y="33088"/>
                    </a:cubicBezTo>
                    <a:cubicBezTo>
                      <a:pt x="410446" y="54273"/>
                      <a:pt x="422348" y="83007"/>
                      <a:pt x="422348" y="112968"/>
                    </a:cubicBezTo>
                    <a:lnTo>
                      <a:pt x="422348" y="147661"/>
                    </a:lnTo>
                    <a:cubicBezTo>
                      <a:pt x="422348" y="210052"/>
                      <a:pt x="371771" y="260629"/>
                      <a:pt x="309380" y="260629"/>
                    </a:cubicBezTo>
                    <a:lnTo>
                      <a:pt x="112968" y="260629"/>
                    </a:lnTo>
                    <a:cubicBezTo>
                      <a:pt x="83007" y="260629"/>
                      <a:pt x="54273" y="248727"/>
                      <a:pt x="33088" y="227541"/>
                    </a:cubicBezTo>
                    <a:cubicBezTo>
                      <a:pt x="11902" y="206356"/>
                      <a:pt x="0" y="177622"/>
                      <a:pt x="0" y="147661"/>
                    </a:cubicBezTo>
                    <a:lnTo>
                      <a:pt x="0" y="112968"/>
                    </a:lnTo>
                    <a:cubicBezTo>
                      <a:pt x="0" y="83007"/>
                      <a:pt x="11902" y="54273"/>
                      <a:pt x="33088" y="33088"/>
                    </a:cubicBezTo>
                    <a:cubicBezTo>
                      <a:pt x="54273" y="11902"/>
                      <a:pt x="83007" y="0"/>
                      <a:pt x="112968" y="0"/>
                    </a:cubicBezTo>
                    <a:close/>
                  </a:path>
                </a:pathLst>
              </a:custGeom>
              <a:solidFill>
                <a:srgbClr val="F0F0F0"/>
              </a:solidFill>
              <a:ln w="2857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78" name="TextBox 47">
                <a:extLst>
                  <a:ext uri="{FF2B5EF4-FFF2-40B4-BE49-F238E27FC236}">
                    <a16:creationId xmlns:a16="http://schemas.microsoft.com/office/drawing/2014/main" id="{71B411E5-7050-47EC-882A-CA8DB3F5C33E}"/>
                  </a:ext>
                </a:extLst>
              </p:cNvPr>
              <p:cNvSpPr txBox="1"/>
              <p:nvPr/>
            </p:nvSpPr>
            <p:spPr>
              <a:xfrm>
                <a:off x="0" y="28575"/>
                <a:ext cx="422348" cy="232054"/>
              </a:xfrm>
              <a:prstGeom prst="rect">
                <a:avLst/>
              </a:prstGeom>
            </p:spPr>
            <p:txBody>
              <a:bodyPr lIns="54275" tIns="54275" rIns="54275" bIns="54275" rtlCol="0" anchor="ctr"/>
              <a:lstStyle/>
              <a:p>
                <a:pPr algn="ctr">
                  <a:lnSpc>
                    <a:spcPts val="2774"/>
                  </a:lnSpc>
                </a:pPr>
                <a:endParaRPr/>
              </a:p>
            </p:txBody>
          </p:sp>
        </p:grpSp>
        <p:sp>
          <p:nvSpPr>
            <p:cNvPr id="74" name="Freeform 48">
              <a:extLst>
                <a:ext uri="{FF2B5EF4-FFF2-40B4-BE49-F238E27FC236}">
                  <a16:creationId xmlns:a16="http://schemas.microsoft.com/office/drawing/2014/main" id="{C028BDFB-EF25-47E1-8B1A-EFA139912FE9}"/>
                </a:ext>
              </a:extLst>
            </p:cNvPr>
            <p:cNvSpPr/>
            <p:nvPr/>
          </p:nvSpPr>
          <p:spPr>
            <a:xfrm>
              <a:off x="3442149" y="5927187"/>
              <a:ext cx="1852724" cy="635862"/>
            </a:xfrm>
            <a:custGeom>
              <a:avLst/>
              <a:gdLst/>
              <a:ahLst/>
              <a:cxnLst/>
              <a:rect l="l" t="t" r="r" b="b"/>
              <a:pathLst>
                <a:path w="1852724" h="635862">
                  <a:moveTo>
                    <a:pt x="0" y="0"/>
                  </a:moveTo>
                  <a:lnTo>
                    <a:pt x="1852725" y="0"/>
                  </a:lnTo>
                  <a:lnTo>
                    <a:pt x="1852725" y="635862"/>
                  </a:lnTo>
                  <a:lnTo>
                    <a:pt x="0" y="6358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t="-32030" b="-3203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5" name="TextBox 49">
              <a:extLst>
                <a:ext uri="{FF2B5EF4-FFF2-40B4-BE49-F238E27FC236}">
                  <a16:creationId xmlns:a16="http://schemas.microsoft.com/office/drawing/2014/main" id="{BF85CB57-25A5-4B34-832A-CCA40F7F0521}"/>
                </a:ext>
              </a:extLst>
            </p:cNvPr>
            <p:cNvSpPr txBox="1"/>
            <p:nvPr/>
          </p:nvSpPr>
          <p:spPr>
            <a:xfrm>
              <a:off x="3604604" y="7044085"/>
              <a:ext cx="1527816" cy="2906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64"/>
                </a:lnSpc>
                <a:spcBef>
                  <a:spcPct val="0"/>
                </a:spcBef>
              </a:pPr>
              <a:r>
                <a:rPr lang="en-US" sz="1499" b="1">
                  <a:solidFill>
                    <a:srgbClr val="F0F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Database</a:t>
              </a:r>
            </a:p>
          </p:txBody>
        </p:sp>
        <p:sp>
          <p:nvSpPr>
            <p:cNvPr id="76" name="TextBox 50">
              <a:extLst>
                <a:ext uri="{FF2B5EF4-FFF2-40B4-BE49-F238E27FC236}">
                  <a16:creationId xmlns:a16="http://schemas.microsoft.com/office/drawing/2014/main" id="{90CDBDCC-02F2-4786-B083-F419B43DB5AD}"/>
                </a:ext>
              </a:extLst>
            </p:cNvPr>
            <p:cNvSpPr txBox="1"/>
            <p:nvPr/>
          </p:nvSpPr>
          <p:spPr>
            <a:xfrm>
              <a:off x="2707268" y="3394510"/>
              <a:ext cx="3322487" cy="5129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96"/>
                </a:lnSpc>
                <a:spcBef>
                  <a:spcPct val="0"/>
                </a:spcBef>
              </a:pPr>
              <a:r>
                <a:rPr lang="en-US" sz="2699" b="1" u="none" strike="noStrike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TECH STACK</a:t>
              </a:r>
            </a:p>
          </p:txBody>
        </p:sp>
      </p:grpSp>
      <p:grpSp>
        <p:nvGrpSpPr>
          <p:cNvPr id="91" name="Group 51">
            <a:extLst>
              <a:ext uri="{FF2B5EF4-FFF2-40B4-BE49-F238E27FC236}">
                <a16:creationId xmlns:a16="http://schemas.microsoft.com/office/drawing/2014/main" id="{E77450C1-9A4B-4E20-AD29-3991F1A4F633}"/>
              </a:ext>
            </a:extLst>
          </p:cNvPr>
          <p:cNvGrpSpPr/>
          <p:nvPr/>
        </p:nvGrpSpPr>
        <p:grpSpPr>
          <a:xfrm>
            <a:off x="9279139" y="1997925"/>
            <a:ext cx="7999211" cy="2252680"/>
            <a:chOff x="0" y="0"/>
            <a:chExt cx="1981214" cy="557935"/>
          </a:xfrm>
        </p:grpSpPr>
        <p:sp>
          <p:nvSpPr>
            <p:cNvPr id="92" name="Freeform 52">
              <a:extLst>
                <a:ext uri="{FF2B5EF4-FFF2-40B4-BE49-F238E27FC236}">
                  <a16:creationId xmlns:a16="http://schemas.microsoft.com/office/drawing/2014/main" id="{1CBB732E-97B4-467D-BE10-F274F50265DF}"/>
                </a:ext>
              </a:extLst>
            </p:cNvPr>
            <p:cNvSpPr/>
            <p:nvPr/>
          </p:nvSpPr>
          <p:spPr>
            <a:xfrm>
              <a:off x="0" y="0"/>
              <a:ext cx="1981214" cy="557935"/>
            </a:xfrm>
            <a:custGeom>
              <a:avLst/>
              <a:gdLst/>
              <a:ahLst/>
              <a:cxnLst/>
              <a:rect l="l" t="t" r="r" b="b"/>
              <a:pathLst>
                <a:path w="1981214" h="557935">
                  <a:moveTo>
                    <a:pt x="0" y="0"/>
                  </a:moveTo>
                  <a:lnTo>
                    <a:pt x="1981214" y="0"/>
                  </a:lnTo>
                  <a:lnTo>
                    <a:pt x="1981214" y="557935"/>
                  </a:lnTo>
                  <a:lnTo>
                    <a:pt x="0" y="557935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93" name="TextBox 53">
              <a:extLst>
                <a:ext uri="{FF2B5EF4-FFF2-40B4-BE49-F238E27FC236}">
                  <a16:creationId xmlns:a16="http://schemas.microsoft.com/office/drawing/2014/main" id="{E410ACA7-92EB-43BD-8D73-8237131A4297}"/>
                </a:ext>
              </a:extLst>
            </p:cNvPr>
            <p:cNvSpPr txBox="1"/>
            <p:nvPr/>
          </p:nvSpPr>
          <p:spPr>
            <a:xfrm>
              <a:off x="0" y="28575"/>
              <a:ext cx="1981214" cy="529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74"/>
                </a:lnSpc>
              </a:pPr>
              <a:endParaRPr/>
            </a:p>
          </p:txBody>
        </p:sp>
      </p:grpSp>
      <p:grpSp>
        <p:nvGrpSpPr>
          <p:cNvPr id="94" name="Group 54">
            <a:extLst>
              <a:ext uri="{FF2B5EF4-FFF2-40B4-BE49-F238E27FC236}">
                <a16:creationId xmlns:a16="http://schemas.microsoft.com/office/drawing/2014/main" id="{34F326CF-3FB2-4A1E-B2CB-6426C5EDCA52}"/>
              </a:ext>
            </a:extLst>
          </p:cNvPr>
          <p:cNvGrpSpPr/>
          <p:nvPr/>
        </p:nvGrpSpPr>
        <p:grpSpPr>
          <a:xfrm>
            <a:off x="9279139" y="1982741"/>
            <a:ext cx="7999211" cy="690442"/>
            <a:chOff x="0" y="0"/>
            <a:chExt cx="1981214" cy="171006"/>
          </a:xfrm>
        </p:grpSpPr>
        <p:sp>
          <p:nvSpPr>
            <p:cNvPr id="95" name="Freeform 55">
              <a:extLst>
                <a:ext uri="{FF2B5EF4-FFF2-40B4-BE49-F238E27FC236}">
                  <a16:creationId xmlns:a16="http://schemas.microsoft.com/office/drawing/2014/main" id="{77B19A52-6558-46A5-AF82-7771A506676E}"/>
                </a:ext>
              </a:extLst>
            </p:cNvPr>
            <p:cNvSpPr/>
            <p:nvPr/>
          </p:nvSpPr>
          <p:spPr>
            <a:xfrm>
              <a:off x="0" y="0"/>
              <a:ext cx="1981214" cy="171006"/>
            </a:xfrm>
            <a:custGeom>
              <a:avLst/>
              <a:gdLst/>
              <a:ahLst/>
              <a:cxnLst/>
              <a:rect l="l" t="t" r="r" b="b"/>
              <a:pathLst>
                <a:path w="1981214" h="171006">
                  <a:moveTo>
                    <a:pt x="0" y="0"/>
                  </a:moveTo>
                  <a:lnTo>
                    <a:pt x="1981214" y="0"/>
                  </a:lnTo>
                  <a:lnTo>
                    <a:pt x="1981214" y="171006"/>
                  </a:lnTo>
                  <a:lnTo>
                    <a:pt x="0" y="171006"/>
                  </a:lnTo>
                  <a:close/>
                </a:path>
              </a:pathLst>
            </a:custGeom>
            <a:solidFill>
              <a:srgbClr val="8D51AB"/>
            </a:solidFill>
          </p:spPr>
        </p:sp>
        <p:sp>
          <p:nvSpPr>
            <p:cNvPr id="96" name="TextBox 56">
              <a:extLst>
                <a:ext uri="{FF2B5EF4-FFF2-40B4-BE49-F238E27FC236}">
                  <a16:creationId xmlns:a16="http://schemas.microsoft.com/office/drawing/2014/main" id="{528FCA5B-E556-400E-8CB3-460363A189A0}"/>
                </a:ext>
              </a:extLst>
            </p:cNvPr>
            <p:cNvSpPr txBox="1"/>
            <p:nvPr/>
          </p:nvSpPr>
          <p:spPr>
            <a:xfrm>
              <a:off x="0" y="28575"/>
              <a:ext cx="1981214" cy="142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74"/>
                </a:lnSpc>
              </a:pPr>
              <a:endParaRPr/>
            </a:p>
          </p:txBody>
        </p:sp>
      </p:grpSp>
      <p:sp>
        <p:nvSpPr>
          <p:cNvPr id="97" name="Freeform 57">
            <a:extLst>
              <a:ext uri="{FF2B5EF4-FFF2-40B4-BE49-F238E27FC236}">
                <a16:creationId xmlns:a16="http://schemas.microsoft.com/office/drawing/2014/main" id="{3F574C81-1502-4A12-8C25-971107DD811E}"/>
              </a:ext>
            </a:extLst>
          </p:cNvPr>
          <p:cNvSpPr/>
          <p:nvPr/>
        </p:nvSpPr>
        <p:spPr>
          <a:xfrm>
            <a:off x="-2428925" y="-2613634"/>
            <a:ext cx="5377239" cy="5383969"/>
          </a:xfrm>
          <a:custGeom>
            <a:avLst/>
            <a:gdLst/>
            <a:ahLst/>
            <a:cxnLst/>
            <a:rect l="l" t="t" r="r" b="b"/>
            <a:pathLst>
              <a:path w="5377239" h="5383969">
                <a:moveTo>
                  <a:pt x="0" y="0"/>
                </a:moveTo>
                <a:lnTo>
                  <a:pt x="5377239" y="0"/>
                </a:lnTo>
                <a:lnTo>
                  <a:pt x="5377239" y="5383969"/>
                </a:lnTo>
                <a:lnTo>
                  <a:pt x="0" y="53839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98" name="Group 58">
            <a:extLst>
              <a:ext uri="{FF2B5EF4-FFF2-40B4-BE49-F238E27FC236}">
                <a16:creationId xmlns:a16="http://schemas.microsoft.com/office/drawing/2014/main" id="{C1AD12DF-94E4-4AAB-A9C1-D533ABB64CC6}"/>
              </a:ext>
            </a:extLst>
          </p:cNvPr>
          <p:cNvGrpSpPr/>
          <p:nvPr/>
        </p:nvGrpSpPr>
        <p:grpSpPr>
          <a:xfrm>
            <a:off x="420818" y="1997925"/>
            <a:ext cx="8450038" cy="7985646"/>
            <a:chOff x="0" y="0"/>
            <a:chExt cx="11266717" cy="10647528"/>
          </a:xfrm>
        </p:grpSpPr>
        <p:grpSp>
          <p:nvGrpSpPr>
            <p:cNvPr id="99" name="Group 59">
              <a:extLst>
                <a:ext uri="{FF2B5EF4-FFF2-40B4-BE49-F238E27FC236}">
                  <a16:creationId xmlns:a16="http://schemas.microsoft.com/office/drawing/2014/main" id="{6DAA7239-1DE1-4D83-BAC9-567EBE346BFF}"/>
                </a:ext>
              </a:extLst>
            </p:cNvPr>
            <p:cNvGrpSpPr/>
            <p:nvPr/>
          </p:nvGrpSpPr>
          <p:grpSpPr>
            <a:xfrm>
              <a:off x="0" y="0"/>
              <a:ext cx="11266717" cy="10647528"/>
              <a:chOff x="0" y="0"/>
              <a:chExt cx="2092873" cy="1977854"/>
            </a:xfrm>
          </p:grpSpPr>
          <p:sp>
            <p:nvSpPr>
              <p:cNvPr id="105" name="Freeform 60">
                <a:extLst>
                  <a:ext uri="{FF2B5EF4-FFF2-40B4-BE49-F238E27FC236}">
                    <a16:creationId xmlns:a16="http://schemas.microsoft.com/office/drawing/2014/main" id="{D396371F-F2ED-4B88-994F-DA25DAC5C2E0}"/>
                  </a:ext>
                </a:extLst>
              </p:cNvPr>
              <p:cNvSpPr/>
              <p:nvPr/>
            </p:nvSpPr>
            <p:spPr>
              <a:xfrm>
                <a:off x="0" y="0"/>
                <a:ext cx="2092873" cy="1977854"/>
              </a:xfrm>
              <a:custGeom>
                <a:avLst/>
                <a:gdLst/>
                <a:ahLst/>
                <a:cxnLst/>
                <a:rect l="l" t="t" r="r" b="b"/>
                <a:pathLst>
                  <a:path w="2092873" h="1977854">
                    <a:moveTo>
                      <a:pt x="0" y="0"/>
                    </a:moveTo>
                    <a:lnTo>
                      <a:pt x="2092873" y="0"/>
                    </a:lnTo>
                    <a:lnTo>
                      <a:pt x="2092873" y="1977854"/>
                    </a:lnTo>
                    <a:lnTo>
                      <a:pt x="0" y="1977854"/>
                    </a:lnTo>
                    <a:close/>
                  </a:path>
                </a:pathLst>
              </a:custGeom>
              <a:solidFill>
                <a:srgbClr val="F0F0F0"/>
              </a:solidFill>
            </p:spPr>
          </p:sp>
          <p:sp>
            <p:nvSpPr>
              <p:cNvPr id="106" name="TextBox 61">
                <a:extLst>
                  <a:ext uri="{FF2B5EF4-FFF2-40B4-BE49-F238E27FC236}">
                    <a16:creationId xmlns:a16="http://schemas.microsoft.com/office/drawing/2014/main" id="{A1D8F9AE-B062-4343-AE02-656E8FF9AD32}"/>
                  </a:ext>
                </a:extLst>
              </p:cNvPr>
              <p:cNvSpPr txBox="1"/>
              <p:nvPr/>
            </p:nvSpPr>
            <p:spPr>
              <a:xfrm>
                <a:off x="0" y="28575"/>
                <a:ext cx="2092873" cy="19492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74"/>
                  </a:lnSpc>
                </a:pPr>
                <a:endParaRPr/>
              </a:p>
            </p:txBody>
          </p:sp>
        </p:grpSp>
        <p:grpSp>
          <p:nvGrpSpPr>
            <p:cNvPr id="100" name="Group 62">
              <a:extLst>
                <a:ext uri="{FF2B5EF4-FFF2-40B4-BE49-F238E27FC236}">
                  <a16:creationId xmlns:a16="http://schemas.microsoft.com/office/drawing/2014/main" id="{23A6CC91-F70A-47CC-B16A-EC3812DC4666}"/>
                </a:ext>
              </a:extLst>
            </p:cNvPr>
            <p:cNvGrpSpPr/>
            <p:nvPr/>
          </p:nvGrpSpPr>
          <p:grpSpPr>
            <a:xfrm>
              <a:off x="0" y="0"/>
              <a:ext cx="11266717" cy="920589"/>
              <a:chOff x="0" y="0"/>
              <a:chExt cx="2092873" cy="171006"/>
            </a:xfrm>
          </p:grpSpPr>
          <p:sp>
            <p:nvSpPr>
              <p:cNvPr id="103" name="Freeform 63">
                <a:extLst>
                  <a:ext uri="{FF2B5EF4-FFF2-40B4-BE49-F238E27FC236}">
                    <a16:creationId xmlns:a16="http://schemas.microsoft.com/office/drawing/2014/main" id="{F2CA1A25-736D-45FF-8A01-50E9E31A65B3}"/>
                  </a:ext>
                </a:extLst>
              </p:cNvPr>
              <p:cNvSpPr/>
              <p:nvPr/>
            </p:nvSpPr>
            <p:spPr>
              <a:xfrm>
                <a:off x="0" y="0"/>
                <a:ext cx="2092873" cy="171006"/>
              </a:xfrm>
              <a:custGeom>
                <a:avLst/>
                <a:gdLst/>
                <a:ahLst/>
                <a:cxnLst/>
                <a:rect l="l" t="t" r="r" b="b"/>
                <a:pathLst>
                  <a:path w="2092873" h="171006">
                    <a:moveTo>
                      <a:pt x="0" y="0"/>
                    </a:moveTo>
                    <a:lnTo>
                      <a:pt x="2092873" y="0"/>
                    </a:lnTo>
                    <a:lnTo>
                      <a:pt x="2092873" y="171006"/>
                    </a:lnTo>
                    <a:lnTo>
                      <a:pt x="0" y="171006"/>
                    </a:lnTo>
                    <a:close/>
                  </a:path>
                </a:pathLst>
              </a:custGeom>
              <a:solidFill>
                <a:srgbClr val="8D51AB"/>
              </a:solidFill>
            </p:spPr>
          </p:sp>
          <p:sp>
            <p:nvSpPr>
              <p:cNvPr id="104" name="TextBox 64">
                <a:extLst>
                  <a:ext uri="{FF2B5EF4-FFF2-40B4-BE49-F238E27FC236}">
                    <a16:creationId xmlns:a16="http://schemas.microsoft.com/office/drawing/2014/main" id="{AC59AE39-D353-45DA-B200-EBAE60C3F172}"/>
                  </a:ext>
                </a:extLst>
              </p:cNvPr>
              <p:cNvSpPr txBox="1"/>
              <p:nvPr/>
            </p:nvSpPr>
            <p:spPr>
              <a:xfrm>
                <a:off x="0" y="28575"/>
                <a:ext cx="2092873" cy="1424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74"/>
                  </a:lnSpc>
                </a:pPr>
                <a:endParaRPr/>
              </a:p>
            </p:txBody>
          </p:sp>
        </p:grpSp>
        <p:sp>
          <p:nvSpPr>
            <p:cNvPr id="101" name="TextBox 65">
              <a:extLst>
                <a:ext uri="{FF2B5EF4-FFF2-40B4-BE49-F238E27FC236}">
                  <a16:creationId xmlns:a16="http://schemas.microsoft.com/office/drawing/2014/main" id="{F2E66308-921E-4669-8E99-EA6D8F201844}"/>
                </a:ext>
              </a:extLst>
            </p:cNvPr>
            <p:cNvSpPr txBox="1"/>
            <p:nvPr/>
          </p:nvSpPr>
          <p:spPr>
            <a:xfrm>
              <a:off x="3017952" y="186911"/>
              <a:ext cx="5230813" cy="5129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6"/>
                </a:lnSpc>
                <a:spcBef>
                  <a:spcPct val="0"/>
                </a:spcBef>
              </a:pPr>
              <a:r>
                <a:rPr lang="en-US" sz="2699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TECHNICAL STRATEGY</a:t>
              </a:r>
            </a:p>
          </p:txBody>
        </p:sp>
        <p:sp>
          <p:nvSpPr>
            <p:cNvPr id="102" name="TextBox 66">
              <a:extLst>
                <a:ext uri="{FF2B5EF4-FFF2-40B4-BE49-F238E27FC236}">
                  <a16:creationId xmlns:a16="http://schemas.microsoft.com/office/drawing/2014/main" id="{0F78B7E5-78AA-4769-831C-466D65E26AA8}"/>
                </a:ext>
              </a:extLst>
            </p:cNvPr>
            <p:cNvSpPr txBox="1"/>
            <p:nvPr/>
          </p:nvSpPr>
          <p:spPr>
            <a:xfrm>
              <a:off x="364647" y="1097713"/>
              <a:ext cx="10537425" cy="9541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00"/>
                </a:lnSpc>
              </a:pPr>
              <a:r>
                <a:rPr lang="en-US" sz="2000" b="1" dirty="0">
                  <a:solidFill>
                    <a:srgbClr val="DFAA2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Frontend:</a:t>
              </a:r>
              <a:r>
                <a:rPr lang="en-US" sz="2000" dirty="0">
                  <a:solidFill>
                    <a:srgbClr val="83CD2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World"/>
                  <a:ea typeface="Helvetica World"/>
                  <a:cs typeface="Helvetica World"/>
                  <a:sym typeface="Helvetica World"/>
                </a:rPr>
                <a:t> </a:t>
              </a:r>
              <a:r>
                <a:rPr lang="en-US" sz="2000" dirty="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The </a:t>
              </a:r>
              <a:r>
                <a:rPr lang="en-US" sz="2000" b="1" dirty="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React.js</a:t>
              </a:r>
              <a:r>
                <a:rPr lang="en-US" sz="2000" dirty="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is used for an interactive, responsive interface. Employ for real-time updates on ICU bed availability, doctor schedules, and medicine stock changes.</a:t>
              </a:r>
            </a:p>
            <a:p>
              <a:pPr algn="just">
                <a:lnSpc>
                  <a:spcPts val="2800"/>
                </a:lnSpc>
              </a:pPr>
              <a:endParaRPr lang="en-US" sz="2000" dirty="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  <a:p>
              <a:pPr algn="just">
                <a:lnSpc>
                  <a:spcPts val="2800"/>
                </a:lnSpc>
              </a:pPr>
              <a:r>
                <a:rPr lang="en-US" sz="2000" b="1" dirty="0">
                  <a:solidFill>
                    <a:srgbClr val="DFAA2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Backend:</a:t>
              </a:r>
              <a:r>
                <a:rPr lang="en-US" sz="20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World"/>
                  <a:ea typeface="Helvetica World"/>
                  <a:cs typeface="Helvetica World"/>
                  <a:sym typeface="Helvetica World"/>
                </a:rPr>
                <a:t> </a:t>
              </a:r>
              <a:r>
                <a:rPr lang="en-US" sz="2000" b="1" dirty="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Express.js</a:t>
              </a:r>
              <a:r>
                <a:rPr lang="en-US" sz="2000" dirty="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is used for server-side logic and API requests. </a:t>
              </a:r>
              <a:r>
                <a:rPr lang="en-US" sz="2000" b="1" dirty="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Postman</a:t>
              </a:r>
              <a:r>
                <a:rPr lang="en-US" sz="2000" dirty="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is integrated for efficient resource-intensive tasks, like blood donor and organ searches.</a:t>
              </a:r>
            </a:p>
            <a:p>
              <a:pPr algn="just">
                <a:lnSpc>
                  <a:spcPts val="2800"/>
                </a:lnSpc>
              </a:pPr>
              <a:endParaRPr lang="en-US" sz="2000" dirty="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  <a:p>
              <a:pPr algn="just">
                <a:lnSpc>
                  <a:spcPts val="2800"/>
                </a:lnSpc>
              </a:pPr>
              <a:r>
                <a:rPr lang="en-US" sz="2000" b="1" dirty="0">
                  <a:solidFill>
                    <a:srgbClr val="DFAA2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Integration:</a:t>
              </a:r>
              <a:r>
                <a:rPr lang="en-US" sz="20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World"/>
                  <a:ea typeface="Helvetica World"/>
                  <a:cs typeface="Helvetica World"/>
                  <a:sym typeface="Helvetica World"/>
                </a:rPr>
                <a:t> </a:t>
              </a:r>
              <a:r>
                <a:rPr lang="en-US" sz="2000" b="1" dirty="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API</a:t>
              </a:r>
              <a:r>
                <a:rPr lang="en-US" sz="2000" dirty="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is utilized to sync with hospital software, blood banks, and pharmacy networks. Develop </a:t>
              </a:r>
              <a:r>
                <a:rPr lang="en-US" sz="2000" b="1" dirty="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API Routes</a:t>
              </a:r>
              <a:r>
                <a:rPr lang="en-US" sz="2000" dirty="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for seamless microservice communication.</a:t>
              </a:r>
            </a:p>
            <a:p>
              <a:pPr algn="just">
                <a:lnSpc>
                  <a:spcPts val="2800"/>
                </a:lnSpc>
              </a:pPr>
              <a:endParaRPr lang="en-US" sz="2000" dirty="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  <a:p>
              <a:pPr algn="just">
                <a:lnSpc>
                  <a:spcPts val="2800"/>
                </a:lnSpc>
              </a:pPr>
              <a:r>
                <a:rPr lang="en-US" sz="2000" b="1" dirty="0">
                  <a:solidFill>
                    <a:srgbClr val="DFAA2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Database:</a:t>
              </a:r>
              <a:r>
                <a:rPr lang="en-US" sz="20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World"/>
                  <a:ea typeface="Helvetica World"/>
                  <a:cs typeface="Helvetica World"/>
                  <a:sym typeface="Helvetica World"/>
                </a:rPr>
                <a:t> </a:t>
              </a:r>
              <a:r>
                <a:rPr lang="en-US" sz="2000" b="1" dirty="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MongoDB</a:t>
              </a:r>
              <a:r>
                <a:rPr lang="en-US" sz="2000" dirty="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is employed to manage data such as patient profiles and medicine inventories. Ensures regular backups for data integrity and disaster recovery.</a:t>
              </a:r>
            </a:p>
            <a:p>
              <a:pPr algn="just">
                <a:lnSpc>
                  <a:spcPts val="2800"/>
                </a:lnSpc>
              </a:pPr>
              <a:endParaRPr lang="en-US" sz="2000" dirty="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endParaRPr>
            </a:p>
            <a:p>
              <a:pPr algn="just">
                <a:lnSpc>
                  <a:spcPts val="2800"/>
                </a:lnSpc>
              </a:pPr>
              <a:r>
                <a:rPr lang="en-US" sz="2000" b="1" dirty="0">
                  <a:solidFill>
                    <a:srgbClr val="DFAA2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Deployment, Validation, and Privacy:</a:t>
              </a:r>
              <a:r>
                <a:rPr lang="en-US" sz="2000" dirty="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Both the frontend and backend deployed on </a:t>
              </a:r>
              <a:r>
                <a:rPr lang="en-US" sz="2000" b="1" dirty="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Google Cloud</a:t>
              </a:r>
              <a:r>
                <a:rPr lang="en-US" sz="2000" dirty="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for efficient hosting and scalability. Use Docker for streamlined deployment and environment consistency.</a:t>
              </a:r>
            </a:p>
          </p:txBody>
        </p:sp>
      </p:grpSp>
      <p:sp>
        <p:nvSpPr>
          <p:cNvPr id="108" name="TextBox 68">
            <a:extLst>
              <a:ext uri="{FF2B5EF4-FFF2-40B4-BE49-F238E27FC236}">
                <a16:creationId xmlns:a16="http://schemas.microsoft.com/office/drawing/2014/main" id="{0CB3D041-26F0-4F6D-BA32-53DDD1BF9A30}"/>
              </a:ext>
            </a:extLst>
          </p:cNvPr>
          <p:cNvSpPr txBox="1"/>
          <p:nvPr/>
        </p:nvSpPr>
        <p:spPr>
          <a:xfrm>
            <a:off x="12159718" y="2142871"/>
            <a:ext cx="2238052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6"/>
              </a:lnSpc>
              <a:spcBef>
                <a:spcPct val="0"/>
              </a:spcBef>
            </a:pPr>
            <a:r>
              <a:rPr lang="en-US" sz="26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 Bold"/>
                <a:ea typeface="Helvetica World Bold"/>
                <a:cs typeface="Helvetica World Bold"/>
                <a:sym typeface="Helvetica World Bold"/>
              </a:rPr>
              <a:t>PROTOTYPE</a:t>
            </a:r>
          </a:p>
        </p:txBody>
      </p:sp>
      <p:sp>
        <p:nvSpPr>
          <p:cNvPr id="109" name="TextBox 69">
            <a:extLst>
              <a:ext uri="{FF2B5EF4-FFF2-40B4-BE49-F238E27FC236}">
                <a16:creationId xmlns:a16="http://schemas.microsoft.com/office/drawing/2014/main" id="{54E4AA7D-A1E2-4F8C-AB12-A064CD2FF07E}"/>
              </a:ext>
            </a:extLst>
          </p:cNvPr>
          <p:cNvSpPr txBox="1"/>
          <p:nvPr/>
        </p:nvSpPr>
        <p:spPr>
          <a:xfrm>
            <a:off x="6687023" y="494386"/>
            <a:ext cx="649528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15"/>
              </a:lnSpc>
              <a:spcBef>
                <a:spcPct val="0"/>
              </a:spcBef>
            </a:pPr>
            <a:r>
              <a:rPr lang="en-US" sz="65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 Bold"/>
                <a:ea typeface="Helvetica World Bold"/>
                <a:cs typeface="Helvetica World Bold"/>
                <a:sym typeface="Helvetica World Bold"/>
              </a:rPr>
              <a:t>ARCHITECTURE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95ED4A-0A71-71DF-3E62-79F94AE53DE5}"/>
              </a:ext>
            </a:extLst>
          </p:cNvPr>
          <p:cNvSpPr txBox="1"/>
          <p:nvPr/>
        </p:nvSpPr>
        <p:spPr>
          <a:xfrm>
            <a:off x="9525001" y="3124265"/>
            <a:ext cx="7561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14"/>
              </a:rPr>
              <a:t>https://drive.google.com/file/d/1brx9uXyKqk0YyI17P__T2QfQilTbd5R0/view?usp=sharing</a:t>
            </a:r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3422A7-7474-6066-9311-AC9B62E24E9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385" y="5729772"/>
            <a:ext cx="846537" cy="76081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B8D0E3B-F94E-4B83-A85E-BA412CEA33E8}"/>
              </a:ext>
            </a:extLst>
          </p:cNvPr>
          <p:cNvSpPr/>
          <p:nvPr/>
        </p:nvSpPr>
        <p:spPr>
          <a:xfrm>
            <a:off x="17345025" y="191572"/>
            <a:ext cx="727759" cy="1449258"/>
          </a:xfrm>
          <a:custGeom>
            <a:avLst/>
            <a:gdLst/>
            <a:ahLst/>
            <a:cxnLst/>
            <a:rect l="l" t="t" r="r" b="b"/>
            <a:pathLst>
              <a:path w="727759" h="1449258">
                <a:moveTo>
                  <a:pt x="0" y="0"/>
                </a:moveTo>
                <a:lnTo>
                  <a:pt x="727759" y="0"/>
                </a:lnTo>
                <a:lnTo>
                  <a:pt x="727759" y="1449258"/>
                </a:lnTo>
                <a:lnTo>
                  <a:pt x="0" y="14492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E7C1BF8-B2BA-4922-AAFB-C2C401BB72BE}"/>
              </a:ext>
            </a:extLst>
          </p:cNvPr>
          <p:cNvGrpSpPr/>
          <p:nvPr/>
        </p:nvGrpSpPr>
        <p:grpSpPr>
          <a:xfrm>
            <a:off x="0" y="9258300"/>
            <a:ext cx="18288000" cy="1028700"/>
            <a:chOff x="0" y="0"/>
            <a:chExt cx="4816593" cy="2709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146B5D2-0EF5-43E3-83B3-59C816AEA4F3}"/>
                </a:ext>
              </a:extLst>
            </p:cNvPr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7330A4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D671839F-8A94-4DA8-8F66-50B68AE0CBC1}"/>
                </a:ext>
              </a:extLst>
            </p:cNvPr>
            <p:cNvSpPr txBox="1"/>
            <p:nvPr/>
          </p:nvSpPr>
          <p:spPr>
            <a:xfrm>
              <a:off x="0" y="28575"/>
              <a:ext cx="4816593" cy="2423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74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25F1D939-8CA6-469C-9F04-F322EDD1DAD9}"/>
              </a:ext>
            </a:extLst>
          </p:cNvPr>
          <p:cNvSpPr/>
          <p:nvPr/>
        </p:nvSpPr>
        <p:spPr>
          <a:xfrm>
            <a:off x="-2210755" y="-2467003"/>
            <a:ext cx="5310236" cy="5317151"/>
          </a:xfrm>
          <a:custGeom>
            <a:avLst/>
            <a:gdLst/>
            <a:ahLst/>
            <a:cxnLst/>
            <a:rect l="l" t="t" r="r" b="b"/>
            <a:pathLst>
              <a:path w="5310236" h="5317151">
                <a:moveTo>
                  <a:pt x="0" y="0"/>
                </a:moveTo>
                <a:lnTo>
                  <a:pt x="5310236" y="0"/>
                </a:lnTo>
                <a:lnTo>
                  <a:pt x="5310236" y="5317151"/>
                </a:lnTo>
                <a:lnTo>
                  <a:pt x="0" y="53171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2A278D0B-2B84-415A-93AE-32CF26E565BA}"/>
              </a:ext>
            </a:extLst>
          </p:cNvPr>
          <p:cNvGrpSpPr/>
          <p:nvPr/>
        </p:nvGrpSpPr>
        <p:grpSpPr>
          <a:xfrm>
            <a:off x="7703305" y="5057538"/>
            <a:ext cx="8792414" cy="4117749"/>
            <a:chOff x="0" y="0"/>
            <a:chExt cx="11723218" cy="5490333"/>
          </a:xfrm>
        </p:grpSpPr>
        <p:grpSp>
          <p:nvGrpSpPr>
            <p:cNvPr id="8" name="Group 8">
              <a:extLst>
                <a:ext uri="{FF2B5EF4-FFF2-40B4-BE49-F238E27FC236}">
                  <a16:creationId xmlns:a16="http://schemas.microsoft.com/office/drawing/2014/main" id="{B644D343-ED7F-41F2-8187-D9A61BCFB514}"/>
                </a:ext>
              </a:extLst>
            </p:cNvPr>
            <p:cNvGrpSpPr/>
            <p:nvPr/>
          </p:nvGrpSpPr>
          <p:grpSpPr>
            <a:xfrm>
              <a:off x="4246458" y="1148720"/>
              <a:ext cx="3192893" cy="3192893"/>
              <a:chOff x="0" y="0"/>
              <a:chExt cx="812800" cy="812800"/>
            </a:xfrm>
          </p:grpSpPr>
          <p:sp>
            <p:nvSpPr>
              <p:cNvPr id="70" name="Freeform 9">
                <a:extLst>
                  <a:ext uri="{FF2B5EF4-FFF2-40B4-BE49-F238E27FC236}">
                    <a16:creationId xmlns:a16="http://schemas.microsoft.com/office/drawing/2014/main" id="{E55664CE-5188-4413-970E-546184691C1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E1E1E1"/>
                </a:solidFill>
                <a:prstDash val="sysDot"/>
                <a:round/>
              </a:ln>
            </p:spPr>
          </p:sp>
          <p:sp>
            <p:nvSpPr>
              <p:cNvPr id="71" name="TextBox 10">
                <a:extLst>
                  <a:ext uri="{FF2B5EF4-FFF2-40B4-BE49-F238E27FC236}">
                    <a16:creationId xmlns:a16="http://schemas.microsoft.com/office/drawing/2014/main" id="{C9666A44-2494-42AA-958B-328128B83412}"/>
                  </a:ext>
                </a:extLst>
              </p:cNvPr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40254" tIns="40254" rIns="40254" bIns="40254" rtlCol="0" anchor="ctr"/>
              <a:lstStyle/>
              <a:p>
                <a:pPr algn="ctr">
                  <a:lnSpc>
                    <a:spcPts val="2774"/>
                  </a:lnSpc>
                </a:pPr>
                <a:endParaRPr/>
              </a:p>
            </p:txBody>
          </p:sp>
        </p:grpSp>
        <p:grpSp>
          <p:nvGrpSpPr>
            <p:cNvPr id="9" name="Group 11">
              <a:extLst>
                <a:ext uri="{FF2B5EF4-FFF2-40B4-BE49-F238E27FC236}">
                  <a16:creationId xmlns:a16="http://schemas.microsoft.com/office/drawing/2014/main" id="{E43A4195-B390-4533-8EB4-7B30A4019904}"/>
                </a:ext>
              </a:extLst>
            </p:cNvPr>
            <p:cNvGrpSpPr/>
            <p:nvPr/>
          </p:nvGrpSpPr>
          <p:grpSpPr>
            <a:xfrm>
              <a:off x="4530797" y="1433059"/>
              <a:ext cx="2624215" cy="2624215"/>
              <a:chOff x="0" y="0"/>
              <a:chExt cx="812800" cy="812800"/>
            </a:xfrm>
          </p:grpSpPr>
          <p:sp>
            <p:nvSpPr>
              <p:cNvPr id="68" name="Freeform 12">
                <a:extLst>
                  <a:ext uri="{FF2B5EF4-FFF2-40B4-BE49-F238E27FC236}">
                    <a16:creationId xmlns:a16="http://schemas.microsoft.com/office/drawing/2014/main" id="{79FA502E-A7CA-4FA2-A3AC-EA9E2E70886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69" name="TextBox 13">
                <a:extLst>
                  <a:ext uri="{FF2B5EF4-FFF2-40B4-BE49-F238E27FC236}">
                    <a16:creationId xmlns:a16="http://schemas.microsoft.com/office/drawing/2014/main" id="{A6ECC46C-9314-4834-9B48-45A625073084}"/>
                  </a:ext>
                </a:extLst>
              </p:cNvPr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40254" tIns="40254" rIns="40254" bIns="40254" rtlCol="0" anchor="ctr"/>
              <a:lstStyle/>
              <a:p>
                <a:pPr algn="ctr">
                  <a:lnSpc>
                    <a:spcPts val="2774"/>
                  </a:lnSpc>
                </a:pPr>
                <a:endParaRPr/>
              </a:p>
            </p:txBody>
          </p:sp>
        </p:grpSp>
        <p:grpSp>
          <p:nvGrpSpPr>
            <p:cNvPr id="10" name="Group 14">
              <a:extLst>
                <a:ext uri="{FF2B5EF4-FFF2-40B4-BE49-F238E27FC236}">
                  <a16:creationId xmlns:a16="http://schemas.microsoft.com/office/drawing/2014/main" id="{DAD23E7A-9A45-422B-AEDC-EDB9B3A1AC4E}"/>
                </a:ext>
              </a:extLst>
            </p:cNvPr>
            <p:cNvGrpSpPr/>
            <p:nvPr/>
          </p:nvGrpSpPr>
          <p:grpSpPr>
            <a:xfrm>
              <a:off x="6837608" y="1490021"/>
              <a:ext cx="172173" cy="172173"/>
              <a:chOff x="0" y="0"/>
              <a:chExt cx="812800" cy="812800"/>
            </a:xfrm>
          </p:grpSpPr>
          <p:sp>
            <p:nvSpPr>
              <p:cNvPr id="66" name="Freeform 15">
                <a:extLst>
                  <a:ext uri="{FF2B5EF4-FFF2-40B4-BE49-F238E27FC236}">
                    <a16:creationId xmlns:a16="http://schemas.microsoft.com/office/drawing/2014/main" id="{143E1088-E707-4FFF-BD2F-3EC407D58A4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5CBE1"/>
              </a:solidFill>
            </p:spPr>
          </p:sp>
          <p:sp>
            <p:nvSpPr>
              <p:cNvPr id="67" name="TextBox 16">
                <a:extLst>
                  <a:ext uri="{FF2B5EF4-FFF2-40B4-BE49-F238E27FC236}">
                    <a16:creationId xmlns:a16="http://schemas.microsoft.com/office/drawing/2014/main" id="{89043D82-E77E-482B-A4A6-B11D780DD65C}"/>
                  </a:ext>
                </a:extLst>
              </p:cNvPr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40254" tIns="40254" rIns="40254" bIns="40254" rtlCol="0" anchor="ctr"/>
              <a:lstStyle/>
              <a:p>
                <a:pPr algn="ctr">
                  <a:lnSpc>
                    <a:spcPts val="2774"/>
                  </a:lnSpc>
                </a:pPr>
                <a:endParaRPr/>
              </a:p>
            </p:txBody>
          </p:sp>
        </p:grpSp>
        <p:grpSp>
          <p:nvGrpSpPr>
            <p:cNvPr id="11" name="Group 17">
              <a:extLst>
                <a:ext uri="{FF2B5EF4-FFF2-40B4-BE49-F238E27FC236}">
                  <a16:creationId xmlns:a16="http://schemas.microsoft.com/office/drawing/2014/main" id="{304D083B-6922-49CA-B238-C61A5BF14786}"/>
                </a:ext>
              </a:extLst>
            </p:cNvPr>
            <p:cNvGrpSpPr/>
            <p:nvPr/>
          </p:nvGrpSpPr>
          <p:grpSpPr>
            <a:xfrm>
              <a:off x="4686164" y="3814015"/>
              <a:ext cx="172173" cy="172173"/>
              <a:chOff x="0" y="0"/>
              <a:chExt cx="812800" cy="812800"/>
            </a:xfrm>
          </p:grpSpPr>
          <p:sp>
            <p:nvSpPr>
              <p:cNvPr id="64" name="Freeform 18">
                <a:extLst>
                  <a:ext uri="{FF2B5EF4-FFF2-40B4-BE49-F238E27FC236}">
                    <a16:creationId xmlns:a16="http://schemas.microsoft.com/office/drawing/2014/main" id="{B41CE327-CA75-41BE-BB66-4D0A91CD392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9E9E"/>
              </a:solidFill>
            </p:spPr>
          </p:sp>
          <p:sp>
            <p:nvSpPr>
              <p:cNvPr id="65" name="TextBox 19">
                <a:extLst>
                  <a:ext uri="{FF2B5EF4-FFF2-40B4-BE49-F238E27FC236}">
                    <a16:creationId xmlns:a16="http://schemas.microsoft.com/office/drawing/2014/main" id="{A8440E2E-353C-41E1-96CD-0CEE865D5473}"/>
                  </a:ext>
                </a:extLst>
              </p:cNvPr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40254" tIns="40254" rIns="40254" bIns="40254" rtlCol="0" anchor="ctr"/>
              <a:lstStyle/>
              <a:p>
                <a:pPr algn="ctr">
                  <a:lnSpc>
                    <a:spcPts val="2774"/>
                  </a:lnSpc>
                </a:pPr>
                <a:endParaRPr/>
              </a:p>
            </p:txBody>
          </p:sp>
        </p:grpSp>
        <p:grpSp>
          <p:nvGrpSpPr>
            <p:cNvPr id="12" name="Group 20">
              <a:extLst>
                <a:ext uri="{FF2B5EF4-FFF2-40B4-BE49-F238E27FC236}">
                  <a16:creationId xmlns:a16="http://schemas.microsoft.com/office/drawing/2014/main" id="{ECED3BA1-3319-44F3-BE69-C5487D4EBBCF}"/>
                </a:ext>
              </a:extLst>
            </p:cNvPr>
            <p:cNvGrpSpPr/>
            <p:nvPr/>
          </p:nvGrpSpPr>
          <p:grpSpPr>
            <a:xfrm>
              <a:off x="6827472" y="3814015"/>
              <a:ext cx="172173" cy="172173"/>
              <a:chOff x="0" y="0"/>
              <a:chExt cx="812800" cy="812800"/>
            </a:xfrm>
          </p:grpSpPr>
          <p:sp>
            <p:nvSpPr>
              <p:cNvPr id="62" name="Freeform 21">
                <a:extLst>
                  <a:ext uri="{FF2B5EF4-FFF2-40B4-BE49-F238E27FC236}">
                    <a16:creationId xmlns:a16="http://schemas.microsoft.com/office/drawing/2014/main" id="{8A3FAFC1-0952-4560-AF08-5A6EF321AAF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1DB85"/>
              </a:solidFill>
            </p:spPr>
          </p:sp>
          <p:sp>
            <p:nvSpPr>
              <p:cNvPr id="63" name="TextBox 22">
                <a:extLst>
                  <a:ext uri="{FF2B5EF4-FFF2-40B4-BE49-F238E27FC236}">
                    <a16:creationId xmlns:a16="http://schemas.microsoft.com/office/drawing/2014/main" id="{E5A19F8C-CF4D-4364-A768-CF3A2EBDF7B2}"/>
                  </a:ext>
                </a:extLst>
              </p:cNvPr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40254" tIns="40254" rIns="40254" bIns="40254" rtlCol="0" anchor="ctr"/>
              <a:lstStyle/>
              <a:p>
                <a:pPr algn="ctr">
                  <a:lnSpc>
                    <a:spcPts val="2774"/>
                  </a:lnSpc>
                </a:pPr>
                <a:endParaRPr/>
              </a:p>
            </p:txBody>
          </p:sp>
        </p:grpSp>
        <p:grpSp>
          <p:nvGrpSpPr>
            <p:cNvPr id="13" name="Group 23">
              <a:extLst>
                <a:ext uri="{FF2B5EF4-FFF2-40B4-BE49-F238E27FC236}">
                  <a16:creationId xmlns:a16="http://schemas.microsoft.com/office/drawing/2014/main" id="{4E4578CB-6544-4D0F-985D-66FAF8BFBD0A}"/>
                </a:ext>
              </a:extLst>
            </p:cNvPr>
            <p:cNvGrpSpPr/>
            <p:nvPr/>
          </p:nvGrpSpPr>
          <p:grpSpPr>
            <a:xfrm>
              <a:off x="6965920" y="4104070"/>
              <a:ext cx="4757298" cy="1386263"/>
              <a:chOff x="0" y="0"/>
              <a:chExt cx="1185898" cy="345567"/>
            </a:xfrm>
          </p:grpSpPr>
          <p:sp>
            <p:nvSpPr>
              <p:cNvPr id="60" name="Freeform 24">
                <a:extLst>
                  <a:ext uri="{FF2B5EF4-FFF2-40B4-BE49-F238E27FC236}">
                    <a16:creationId xmlns:a16="http://schemas.microsoft.com/office/drawing/2014/main" id="{709C0A54-D96E-49C3-8AAF-8727976C0403}"/>
                  </a:ext>
                </a:extLst>
              </p:cNvPr>
              <p:cNvSpPr/>
              <p:nvPr/>
            </p:nvSpPr>
            <p:spPr>
              <a:xfrm>
                <a:off x="0" y="0"/>
                <a:ext cx="1185898" cy="345567"/>
              </a:xfrm>
              <a:custGeom>
                <a:avLst/>
                <a:gdLst/>
                <a:ahLst/>
                <a:cxnLst/>
                <a:rect l="l" t="t" r="r" b="b"/>
                <a:pathLst>
                  <a:path w="1185898" h="345567">
                    <a:moveTo>
                      <a:pt x="172784" y="0"/>
                    </a:moveTo>
                    <a:lnTo>
                      <a:pt x="1013115" y="0"/>
                    </a:lnTo>
                    <a:cubicBezTo>
                      <a:pt x="1058940" y="0"/>
                      <a:pt x="1102888" y="18204"/>
                      <a:pt x="1135291" y="50607"/>
                    </a:cubicBezTo>
                    <a:cubicBezTo>
                      <a:pt x="1167695" y="83010"/>
                      <a:pt x="1185898" y="126959"/>
                      <a:pt x="1185898" y="172784"/>
                    </a:cubicBezTo>
                    <a:lnTo>
                      <a:pt x="1185898" y="172784"/>
                    </a:lnTo>
                    <a:cubicBezTo>
                      <a:pt x="1185898" y="268209"/>
                      <a:pt x="1108541" y="345567"/>
                      <a:pt x="1013115" y="345567"/>
                    </a:cubicBezTo>
                    <a:lnTo>
                      <a:pt x="172784" y="345567"/>
                    </a:lnTo>
                    <a:cubicBezTo>
                      <a:pt x="77358" y="345567"/>
                      <a:pt x="0" y="268209"/>
                      <a:pt x="0" y="172784"/>
                    </a:cubicBezTo>
                    <a:lnTo>
                      <a:pt x="0" y="172784"/>
                    </a:lnTo>
                    <a:cubicBezTo>
                      <a:pt x="0" y="77358"/>
                      <a:pt x="77358" y="0"/>
                      <a:pt x="172784" y="0"/>
                    </a:cubicBezTo>
                    <a:close/>
                  </a:path>
                </a:pathLst>
              </a:custGeom>
              <a:solidFill>
                <a:srgbClr val="D1DB85"/>
              </a:solidFill>
            </p:spPr>
          </p:sp>
          <p:sp>
            <p:nvSpPr>
              <p:cNvPr id="61" name="TextBox 25">
                <a:extLst>
                  <a:ext uri="{FF2B5EF4-FFF2-40B4-BE49-F238E27FC236}">
                    <a16:creationId xmlns:a16="http://schemas.microsoft.com/office/drawing/2014/main" id="{A7F80EB3-B55B-495B-9348-60F9737B287A}"/>
                  </a:ext>
                </a:extLst>
              </p:cNvPr>
              <p:cNvSpPr txBox="1"/>
              <p:nvPr/>
            </p:nvSpPr>
            <p:spPr>
              <a:xfrm>
                <a:off x="0" y="28575"/>
                <a:ext cx="1185898" cy="316992"/>
              </a:xfrm>
              <a:prstGeom prst="rect">
                <a:avLst/>
              </a:prstGeom>
            </p:spPr>
            <p:txBody>
              <a:bodyPr lIns="40254" tIns="40254" rIns="40254" bIns="40254" rtlCol="0" anchor="ctr"/>
              <a:lstStyle/>
              <a:p>
                <a:pPr algn="ctr">
                  <a:lnSpc>
                    <a:spcPts val="2774"/>
                  </a:lnSpc>
                </a:pPr>
                <a:endParaRPr/>
              </a:p>
            </p:txBody>
          </p:sp>
        </p:grpSp>
        <p:grpSp>
          <p:nvGrpSpPr>
            <p:cNvPr id="14" name="Group 26">
              <a:extLst>
                <a:ext uri="{FF2B5EF4-FFF2-40B4-BE49-F238E27FC236}">
                  <a16:creationId xmlns:a16="http://schemas.microsoft.com/office/drawing/2014/main" id="{DF352EBD-F6B2-45B6-8517-101DB70C4BD9}"/>
                </a:ext>
              </a:extLst>
            </p:cNvPr>
            <p:cNvGrpSpPr/>
            <p:nvPr/>
          </p:nvGrpSpPr>
          <p:grpSpPr>
            <a:xfrm>
              <a:off x="6965920" y="0"/>
              <a:ext cx="4757298" cy="1386263"/>
              <a:chOff x="0" y="0"/>
              <a:chExt cx="1185898" cy="345567"/>
            </a:xfrm>
          </p:grpSpPr>
          <p:sp>
            <p:nvSpPr>
              <p:cNvPr id="58" name="Freeform 27">
                <a:extLst>
                  <a:ext uri="{FF2B5EF4-FFF2-40B4-BE49-F238E27FC236}">
                    <a16:creationId xmlns:a16="http://schemas.microsoft.com/office/drawing/2014/main" id="{E5C86BCA-2DA3-4FF8-9D8F-087B0645BFD3}"/>
                  </a:ext>
                </a:extLst>
              </p:cNvPr>
              <p:cNvSpPr/>
              <p:nvPr/>
            </p:nvSpPr>
            <p:spPr>
              <a:xfrm>
                <a:off x="0" y="0"/>
                <a:ext cx="1185898" cy="345567"/>
              </a:xfrm>
              <a:custGeom>
                <a:avLst/>
                <a:gdLst/>
                <a:ahLst/>
                <a:cxnLst/>
                <a:rect l="l" t="t" r="r" b="b"/>
                <a:pathLst>
                  <a:path w="1185898" h="345567">
                    <a:moveTo>
                      <a:pt x="172784" y="0"/>
                    </a:moveTo>
                    <a:lnTo>
                      <a:pt x="1013115" y="0"/>
                    </a:lnTo>
                    <a:cubicBezTo>
                      <a:pt x="1058940" y="0"/>
                      <a:pt x="1102888" y="18204"/>
                      <a:pt x="1135291" y="50607"/>
                    </a:cubicBezTo>
                    <a:cubicBezTo>
                      <a:pt x="1167695" y="83010"/>
                      <a:pt x="1185898" y="126959"/>
                      <a:pt x="1185898" y="172784"/>
                    </a:cubicBezTo>
                    <a:lnTo>
                      <a:pt x="1185898" y="172784"/>
                    </a:lnTo>
                    <a:cubicBezTo>
                      <a:pt x="1185898" y="268209"/>
                      <a:pt x="1108541" y="345567"/>
                      <a:pt x="1013115" y="345567"/>
                    </a:cubicBezTo>
                    <a:lnTo>
                      <a:pt x="172784" y="345567"/>
                    </a:lnTo>
                    <a:cubicBezTo>
                      <a:pt x="77358" y="345567"/>
                      <a:pt x="0" y="268209"/>
                      <a:pt x="0" y="172784"/>
                    </a:cubicBezTo>
                    <a:lnTo>
                      <a:pt x="0" y="172784"/>
                    </a:lnTo>
                    <a:cubicBezTo>
                      <a:pt x="0" y="77358"/>
                      <a:pt x="77358" y="0"/>
                      <a:pt x="172784" y="0"/>
                    </a:cubicBezTo>
                    <a:close/>
                  </a:path>
                </a:pathLst>
              </a:custGeom>
              <a:solidFill>
                <a:srgbClr val="85CBE1"/>
              </a:solidFill>
            </p:spPr>
          </p:sp>
          <p:sp>
            <p:nvSpPr>
              <p:cNvPr id="59" name="TextBox 28">
                <a:extLst>
                  <a:ext uri="{FF2B5EF4-FFF2-40B4-BE49-F238E27FC236}">
                    <a16:creationId xmlns:a16="http://schemas.microsoft.com/office/drawing/2014/main" id="{FAEB2433-0CCE-48FA-AB7B-BBAC70761109}"/>
                  </a:ext>
                </a:extLst>
              </p:cNvPr>
              <p:cNvSpPr txBox="1"/>
              <p:nvPr/>
            </p:nvSpPr>
            <p:spPr>
              <a:xfrm>
                <a:off x="0" y="28575"/>
                <a:ext cx="1185898" cy="316992"/>
              </a:xfrm>
              <a:prstGeom prst="rect">
                <a:avLst/>
              </a:prstGeom>
            </p:spPr>
            <p:txBody>
              <a:bodyPr lIns="40254" tIns="40254" rIns="40254" bIns="40254" rtlCol="0" anchor="ctr"/>
              <a:lstStyle/>
              <a:p>
                <a:pPr algn="ctr">
                  <a:lnSpc>
                    <a:spcPts val="2774"/>
                  </a:lnSpc>
                </a:pPr>
                <a:endParaRPr/>
              </a:p>
            </p:txBody>
          </p:sp>
        </p:grpSp>
        <p:grpSp>
          <p:nvGrpSpPr>
            <p:cNvPr id="15" name="Group 29">
              <a:extLst>
                <a:ext uri="{FF2B5EF4-FFF2-40B4-BE49-F238E27FC236}">
                  <a16:creationId xmlns:a16="http://schemas.microsoft.com/office/drawing/2014/main" id="{5A9AC108-8E92-4537-9FF1-147BC4669D96}"/>
                </a:ext>
              </a:extLst>
            </p:cNvPr>
            <p:cNvGrpSpPr/>
            <p:nvPr/>
          </p:nvGrpSpPr>
          <p:grpSpPr>
            <a:xfrm>
              <a:off x="0" y="4104070"/>
              <a:ext cx="4764246" cy="1386263"/>
              <a:chOff x="0" y="0"/>
              <a:chExt cx="1187630" cy="345567"/>
            </a:xfrm>
          </p:grpSpPr>
          <p:sp>
            <p:nvSpPr>
              <p:cNvPr id="56" name="Freeform 30">
                <a:extLst>
                  <a:ext uri="{FF2B5EF4-FFF2-40B4-BE49-F238E27FC236}">
                    <a16:creationId xmlns:a16="http://schemas.microsoft.com/office/drawing/2014/main" id="{CB1AD6D1-FB37-4B81-BAAC-54C3264DF794}"/>
                  </a:ext>
                </a:extLst>
              </p:cNvPr>
              <p:cNvSpPr/>
              <p:nvPr/>
            </p:nvSpPr>
            <p:spPr>
              <a:xfrm>
                <a:off x="0" y="0"/>
                <a:ext cx="1187630" cy="345567"/>
              </a:xfrm>
              <a:custGeom>
                <a:avLst/>
                <a:gdLst/>
                <a:ahLst/>
                <a:cxnLst/>
                <a:rect l="l" t="t" r="r" b="b"/>
                <a:pathLst>
                  <a:path w="1187630" h="345567">
                    <a:moveTo>
                      <a:pt x="172784" y="0"/>
                    </a:moveTo>
                    <a:lnTo>
                      <a:pt x="1014847" y="0"/>
                    </a:lnTo>
                    <a:cubicBezTo>
                      <a:pt x="1110272" y="0"/>
                      <a:pt x="1187630" y="77358"/>
                      <a:pt x="1187630" y="172784"/>
                    </a:cubicBezTo>
                    <a:lnTo>
                      <a:pt x="1187630" y="172784"/>
                    </a:lnTo>
                    <a:cubicBezTo>
                      <a:pt x="1187630" y="268209"/>
                      <a:pt x="1110272" y="345567"/>
                      <a:pt x="1014847" y="345567"/>
                    </a:cubicBezTo>
                    <a:lnTo>
                      <a:pt x="172784" y="345567"/>
                    </a:lnTo>
                    <a:cubicBezTo>
                      <a:pt x="77358" y="345567"/>
                      <a:pt x="0" y="268209"/>
                      <a:pt x="0" y="172784"/>
                    </a:cubicBezTo>
                    <a:lnTo>
                      <a:pt x="0" y="172784"/>
                    </a:lnTo>
                    <a:cubicBezTo>
                      <a:pt x="0" y="77358"/>
                      <a:pt x="77358" y="0"/>
                      <a:pt x="172784" y="0"/>
                    </a:cubicBezTo>
                    <a:close/>
                  </a:path>
                </a:pathLst>
              </a:custGeom>
              <a:solidFill>
                <a:srgbClr val="FF9E9E"/>
              </a:solidFill>
            </p:spPr>
          </p:sp>
          <p:sp>
            <p:nvSpPr>
              <p:cNvPr id="57" name="TextBox 31">
                <a:extLst>
                  <a:ext uri="{FF2B5EF4-FFF2-40B4-BE49-F238E27FC236}">
                    <a16:creationId xmlns:a16="http://schemas.microsoft.com/office/drawing/2014/main" id="{1D9B4400-427A-4CEB-B525-90824BFE045C}"/>
                  </a:ext>
                </a:extLst>
              </p:cNvPr>
              <p:cNvSpPr txBox="1"/>
              <p:nvPr/>
            </p:nvSpPr>
            <p:spPr>
              <a:xfrm>
                <a:off x="0" y="28575"/>
                <a:ext cx="1187630" cy="316992"/>
              </a:xfrm>
              <a:prstGeom prst="rect">
                <a:avLst/>
              </a:prstGeom>
            </p:spPr>
            <p:txBody>
              <a:bodyPr lIns="40254" tIns="40254" rIns="40254" bIns="40254" rtlCol="0" anchor="ctr"/>
              <a:lstStyle/>
              <a:p>
                <a:pPr algn="ctr">
                  <a:lnSpc>
                    <a:spcPts val="2774"/>
                  </a:lnSpc>
                </a:pPr>
                <a:endParaRPr/>
              </a:p>
            </p:txBody>
          </p:sp>
        </p:grpSp>
        <p:grpSp>
          <p:nvGrpSpPr>
            <p:cNvPr id="16" name="Group 32">
              <a:extLst>
                <a:ext uri="{FF2B5EF4-FFF2-40B4-BE49-F238E27FC236}">
                  <a16:creationId xmlns:a16="http://schemas.microsoft.com/office/drawing/2014/main" id="{A0C56BF4-519F-456C-9399-E42E3D0CFB86}"/>
                </a:ext>
              </a:extLst>
            </p:cNvPr>
            <p:cNvGrpSpPr/>
            <p:nvPr/>
          </p:nvGrpSpPr>
          <p:grpSpPr>
            <a:xfrm>
              <a:off x="4696299" y="1490021"/>
              <a:ext cx="172173" cy="172173"/>
              <a:chOff x="0" y="0"/>
              <a:chExt cx="812800" cy="812800"/>
            </a:xfrm>
          </p:grpSpPr>
          <p:sp>
            <p:nvSpPr>
              <p:cNvPr id="54" name="Freeform 33">
                <a:extLst>
                  <a:ext uri="{FF2B5EF4-FFF2-40B4-BE49-F238E27FC236}">
                    <a16:creationId xmlns:a16="http://schemas.microsoft.com/office/drawing/2014/main" id="{A62319C7-8A68-4BE0-B5BE-BDAA89579BD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BB1F6"/>
              </a:solidFill>
            </p:spPr>
          </p:sp>
          <p:sp>
            <p:nvSpPr>
              <p:cNvPr id="55" name="TextBox 34">
                <a:extLst>
                  <a:ext uri="{FF2B5EF4-FFF2-40B4-BE49-F238E27FC236}">
                    <a16:creationId xmlns:a16="http://schemas.microsoft.com/office/drawing/2014/main" id="{7D3145F4-4012-4077-A629-37A82402F91D}"/>
                  </a:ext>
                </a:extLst>
              </p:cNvPr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40254" tIns="40254" rIns="40254" bIns="40254" rtlCol="0" anchor="ctr"/>
              <a:lstStyle/>
              <a:p>
                <a:pPr algn="ctr">
                  <a:lnSpc>
                    <a:spcPts val="2774"/>
                  </a:lnSpc>
                </a:pPr>
                <a:endParaRPr/>
              </a:p>
            </p:txBody>
          </p:sp>
        </p:grpSp>
        <p:grpSp>
          <p:nvGrpSpPr>
            <p:cNvPr id="17" name="Group 35">
              <a:extLst>
                <a:ext uri="{FF2B5EF4-FFF2-40B4-BE49-F238E27FC236}">
                  <a16:creationId xmlns:a16="http://schemas.microsoft.com/office/drawing/2014/main" id="{24DAC798-1EA8-41E3-868E-76E5A736EA81}"/>
                </a:ext>
              </a:extLst>
            </p:cNvPr>
            <p:cNvGrpSpPr/>
            <p:nvPr/>
          </p:nvGrpSpPr>
          <p:grpSpPr>
            <a:xfrm>
              <a:off x="0" y="0"/>
              <a:ext cx="4764246" cy="1386263"/>
              <a:chOff x="0" y="0"/>
              <a:chExt cx="1187630" cy="345567"/>
            </a:xfrm>
          </p:grpSpPr>
          <p:sp>
            <p:nvSpPr>
              <p:cNvPr id="52" name="Freeform 36">
                <a:extLst>
                  <a:ext uri="{FF2B5EF4-FFF2-40B4-BE49-F238E27FC236}">
                    <a16:creationId xmlns:a16="http://schemas.microsoft.com/office/drawing/2014/main" id="{FA5665FE-39D0-4A7A-AE9F-0F2EE58B9A39}"/>
                  </a:ext>
                </a:extLst>
              </p:cNvPr>
              <p:cNvSpPr/>
              <p:nvPr/>
            </p:nvSpPr>
            <p:spPr>
              <a:xfrm>
                <a:off x="0" y="0"/>
                <a:ext cx="1187630" cy="345567"/>
              </a:xfrm>
              <a:custGeom>
                <a:avLst/>
                <a:gdLst/>
                <a:ahLst/>
                <a:cxnLst/>
                <a:rect l="l" t="t" r="r" b="b"/>
                <a:pathLst>
                  <a:path w="1187630" h="345567">
                    <a:moveTo>
                      <a:pt x="172784" y="0"/>
                    </a:moveTo>
                    <a:lnTo>
                      <a:pt x="1014847" y="0"/>
                    </a:lnTo>
                    <a:cubicBezTo>
                      <a:pt x="1110272" y="0"/>
                      <a:pt x="1187630" y="77358"/>
                      <a:pt x="1187630" y="172784"/>
                    </a:cubicBezTo>
                    <a:lnTo>
                      <a:pt x="1187630" y="172784"/>
                    </a:lnTo>
                    <a:cubicBezTo>
                      <a:pt x="1187630" y="268209"/>
                      <a:pt x="1110272" y="345567"/>
                      <a:pt x="1014847" y="345567"/>
                    </a:cubicBezTo>
                    <a:lnTo>
                      <a:pt x="172784" y="345567"/>
                    </a:lnTo>
                    <a:cubicBezTo>
                      <a:pt x="77358" y="345567"/>
                      <a:pt x="0" y="268209"/>
                      <a:pt x="0" y="172784"/>
                    </a:cubicBezTo>
                    <a:lnTo>
                      <a:pt x="0" y="172784"/>
                    </a:lnTo>
                    <a:cubicBezTo>
                      <a:pt x="0" y="77358"/>
                      <a:pt x="77358" y="0"/>
                      <a:pt x="172784" y="0"/>
                    </a:cubicBezTo>
                    <a:close/>
                  </a:path>
                </a:pathLst>
              </a:custGeom>
              <a:solidFill>
                <a:srgbClr val="BBB1F6"/>
              </a:solidFill>
            </p:spPr>
          </p:sp>
          <p:sp>
            <p:nvSpPr>
              <p:cNvPr id="53" name="TextBox 37">
                <a:extLst>
                  <a:ext uri="{FF2B5EF4-FFF2-40B4-BE49-F238E27FC236}">
                    <a16:creationId xmlns:a16="http://schemas.microsoft.com/office/drawing/2014/main" id="{5CD7ADB9-DBAE-472D-8E4F-7FB83C24B46F}"/>
                  </a:ext>
                </a:extLst>
              </p:cNvPr>
              <p:cNvSpPr txBox="1"/>
              <p:nvPr/>
            </p:nvSpPr>
            <p:spPr>
              <a:xfrm>
                <a:off x="0" y="28575"/>
                <a:ext cx="1187630" cy="316992"/>
              </a:xfrm>
              <a:prstGeom prst="rect">
                <a:avLst/>
              </a:prstGeom>
            </p:spPr>
            <p:txBody>
              <a:bodyPr lIns="40254" tIns="40254" rIns="40254" bIns="40254" rtlCol="0" anchor="ctr"/>
              <a:lstStyle/>
              <a:p>
                <a:pPr algn="ctr">
                  <a:lnSpc>
                    <a:spcPts val="2774"/>
                  </a:lnSpc>
                </a:pPr>
                <a:endParaRPr/>
              </a:p>
            </p:txBody>
          </p:sp>
        </p:grp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C2B1F51F-ED3C-4E7B-A9A0-2A3AEC17AD69}"/>
                </a:ext>
              </a:extLst>
            </p:cNvPr>
            <p:cNvGrpSpPr/>
            <p:nvPr/>
          </p:nvGrpSpPr>
          <p:grpSpPr>
            <a:xfrm rot="-2700000">
              <a:off x="4342254" y="1039175"/>
              <a:ext cx="342959" cy="522369"/>
              <a:chOff x="0" y="0"/>
              <a:chExt cx="560031" cy="852997"/>
            </a:xfrm>
          </p:grpSpPr>
          <p:sp>
            <p:nvSpPr>
              <p:cNvPr id="50" name="Freeform 39">
                <a:extLst>
                  <a:ext uri="{FF2B5EF4-FFF2-40B4-BE49-F238E27FC236}">
                    <a16:creationId xmlns:a16="http://schemas.microsoft.com/office/drawing/2014/main" id="{85A5B7A0-C7F4-4942-B05D-0656898E7464}"/>
                  </a:ext>
                </a:extLst>
              </p:cNvPr>
              <p:cNvSpPr/>
              <p:nvPr/>
            </p:nvSpPr>
            <p:spPr>
              <a:xfrm>
                <a:off x="0" y="0"/>
                <a:ext cx="560031" cy="852996"/>
              </a:xfrm>
              <a:custGeom>
                <a:avLst/>
                <a:gdLst/>
                <a:ahLst/>
                <a:cxnLst/>
                <a:rect l="l" t="t" r="r" b="b"/>
                <a:pathLst>
                  <a:path w="560031" h="852996">
                    <a:moveTo>
                      <a:pt x="280015" y="852996"/>
                    </a:moveTo>
                    <a:lnTo>
                      <a:pt x="560031" y="0"/>
                    </a:lnTo>
                    <a:lnTo>
                      <a:pt x="0" y="0"/>
                    </a:lnTo>
                    <a:lnTo>
                      <a:pt x="280015" y="852996"/>
                    </a:lnTo>
                    <a:close/>
                  </a:path>
                </a:pathLst>
              </a:custGeom>
              <a:solidFill>
                <a:srgbClr val="BBB1F6"/>
              </a:solidFill>
            </p:spPr>
          </p:sp>
          <p:sp>
            <p:nvSpPr>
              <p:cNvPr id="51" name="TextBox 40">
                <a:extLst>
                  <a:ext uri="{FF2B5EF4-FFF2-40B4-BE49-F238E27FC236}">
                    <a16:creationId xmlns:a16="http://schemas.microsoft.com/office/drawing/2014/main" id="{0A9CF238-8B31-4831-B130-F22D10341882}"/>
                  </a:ext>
                </a:extLst>
              </p:cNvPr>
              <p:cNvSpPr txBox="1"/>
              <p:nvPr/>
            </p:nvSpPr>
            <p:spPr>
              <a:xfrm>
                <a:off x="87505" y="89503"/>
                <a:ext cx="385021" cy="367459"/>
              </a:xfrm>
              <a:prstGeom prst="rect">
                <a:avLst/>
              </a:prstGeom>
            </p:spPr>
            <p:txBody>
              <a:bodyPr lIns="40254" tIns="40254" rIns="40254" bIns="40254" rtlCol="0" anchor="ctr"/>
              <a:lstStyle/>
              <a:p>
                <a:pPr algn="ctr">
                  <a:lnSpc>
                    <a:spcPts val="2774"/>
                  </a:lnSpc>
                </a:pPr>
                <a:endParaRPr/>
              </a:p>
            </p:txBody>
          </p:sp>
        </p:grpSp>
        <p:sp>
          <p:nvSpPr>
            <p:cNvPr id="19" name="TextBox 41">
              <a:extLst>
                <a:ext uri="{FF2B5EF4-FFF2-40B4-BE49-F238E27FC236}">
                  <a16:creationId xmlns:a16="http://schemas.microsoft.com/office/drawing/2014/main" id="{4D0019F3-27D8-4EAD-A543-0A15D937D508}"/>
                </a:ext>
              </a:extLst>
            </p:cNvPr>
            <p:cNvSpPr txBox="1"/>
            <p:nvPr/>
          </p:nvSpPr>
          <p:spPr>
            <a:xfrm>
              <a:off x="7439351" y="312216"/>
              <a:ext cx="3069177" cy="7808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391"/>
                </a:lnSpc>
                <a:spcBef>
                  <a:spcPct val="0"/>
                </a:spcBef>
              </a:pPr>
              <a:r>
                <a:rPr lang="en-US" sz="1253" b="1">
                  <a:solidFill>
                    <a:srgbClr val="111111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Resistance from hospitals and healthcare providers to share required data.</a:t>
              </a:r>
            </a:p>
          </p:txBody>
        </p:sp>
        <p:sp>
          <p:nvSpPr>
            <p:cNvPr id="20" name="TextBox 42">
              <a:extLst>
                <a:ext uri="{FF2B5EF4-FFF2-40B4-BE49-F238E27FC236}">
                  <a16:creationId xmlns:a16="http://schemas.microsoft.com/office/drawing/2014/main" id="{26496241-54EC-468C-AA83-A9E71FA99D59}"/>
                </a:ext>
              </a:extLst>
            </p:cNvPr>
            <p:cNvSpPr txBox="1"/>
            <p:nvPr/>
          </p:nvSpPr>
          <p:spPr>
            <a:xfrm>
              <a:off x="1400923" y="4416286"/>
              <a:ext cx="2976881" cy="7808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391"/>
                </a:lnSpc>
                <a:spcBef>
                  <a:spcPct val="0"/>
                </a:spcBef>
              </a:pPr>
              <a:r>
                <a:rPr lang="en-US" sz="1253" b="1">
                  <a:solidFill>
                    <a:srgbClr val="111111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Risk of system downtime during peak demand or heavy traffic.</a:t>
              </a:r>
            </a:p>
          </p:txBody>
        </p:sp>
        <p:sp>
          <p:nvSpPr>
            <p:cNvPr id="21" name="TextBox 43">
              <a:extLst>
                <a:ext uri="{FF2B5EF4-FFF2-40B4-BE49-F238E27FC236}">
                  <a16:creationId xmlns:a16="http://schemas.microsoft.com/office/drawing/2014/main" id="{B66A0E2C-8C41-424C-9BAC-BE7B93332719}"/>
                </a:ext>
              </a:extLst>
            </p:cNvPr>
            <p:cNvSpPr txBox="1"/>
            <p:nvPr/>
          </p:nvSpPr>
          <p:spPr>
            <a:xfrm>
              <a:off x="7439351" y="4416286"/>
              <a:ext cx="2998057" cy="7808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391"/>
                </a:lnSpc>
                <a:spcBef>
                  <a:spcPct val="0"/>
                </a:spcBef>
              </a:pPr>
              <a:r>
                <a:rPr lang="en-US" sz="1253" b="1">
                  <a:solidFill>
                    <a:srgbClr val="111111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Encouraging widespread use among the public, patients and providers.</a:t>
              </a:r>
            </a:p>
          </p:txBody>
        </p:sp>
        <p:grpSp>
          <p:nvGrpSpPr>
            <p:cNvPr id="22" name="Group 44">
              <a:extLst>
                <a:ext uri="{FF2B5EF4-FFF2-40B4-BE49-F238E27FC236}">
                  <a16:creationId xmlns:a16="http://schemas.microsoft.com/office/drawing/2014/main" id="{DE7F930A-7649-424F-A524-53CD8B94F77A}"/>
                </a:ext>
              </a:extLst>
            </p:cNvPr>
            <p:cNvGrpSpPr/>
            <p:nvPr/>
          </p:nvGrpSpPr>
          <p:grpSpPr>
            <a:xfrm rot="-8411672">
              <a:off x="4349254" y="3955761"/>
              <a:ext cx="342959" cy="522369"/>
              <a:chOff x="0" y="0"/>
              <a:chExt cx="560031" cy="852997"/>
            </a:xfrm>
          </p:grpSpPr>
          <p:sp>
            <p:nvSpPr>
              <p:cNvPr id="48" name="Freeform 45">
                <a:extLst>
                  <a:ext uri="{FF2B5EF4-FFF2-40B4-BE49-F238E27FC236}">
                    <a16:creationId xmlns:a16="http://schemas.microsoft.com/office/drawing/2014/main" id="{C2D6678B-D21D-476C-9F11-8975D9084AFD}"/>
                  </a:ext>
                </a:extLst>
              </p:cNvPr>
              <p:cNvSpPr/>
              <p:nvPr/>
            </p:nvSpPr>
            <p:spPr>
              <a:xfrm>
                <a:off x="0" y="0"/>
                <a:ext cx="560031" cy="852996"/>
              </a:xfrm>
              <a:custGeom>
                <a:avLst/>
                <a:gdLst/>
                <a:ahLst/>
                <a:cxnLst/>
                <a:rect l="l" t="t" r="r" b="b"/>
                <a:pathLst>
                  <a:path w="560031" h="852996">
                    <a:moveTo>
                      <a:pt x="280015" y="852996"/>
                    </a:moveTo>
                    <a:lnTo>
                      <a:pt x="560031" y="0"/>
                    </a:lnTo>
                    <a:lnTo>
                      <a:pt x="0" y="0"/>
                    </a:lnTo>
                    <a:lnTo>
                      <a:pt x="280015" y="852996"/>
                    </a:lnTo>
                    <a:close/>
                  </a:path>
                </a:pathLst>
              </a:custGeom>
              <a:solidFill>
                <a:srgbClr val="FF9E9E"/>
              </a:solidFill>
            </p:spPr>
          </p:sp>
          <p:sp>
            <p:nvSpPr>
              <p:cNvPr id="49" name="TextBox 46">
                <a:extLst>
                  <a:ext uri="{FF2B5EF4-FFF2-40B4-BE49-F238E27FC236}">
                    <a16:creationId xmlns:a16="http://schemas.microsoft.com/office/drawing/2014/main" id="{7AC177A1-679B-4589-946F-FE70DFA94823}"/>
                  </a:ext>
                </a:extLst>
              </p:cNvPr>
              <p:cNvSpPr txBox="1"/>
              <p:nvPr/>
            </p:nvSpPr>
            <p:spPr>
              <a:xfrm>
                <a:off x="87505" y="89503"/>
                <a:ext cx="385021" cy="367459"/>
              </a:xfrm>
              <a:prstGeom prst="rect">
                <a:avLst/>
              </a:prstGeom>
            </p:spPr>
            <p:txBody>
              <a:bodyPr lIns="40254" tIns="40254" rIns="40254" bIns="40254" rtlCol="0" anchor="ctr"/>
              <a:lstStyle/>
              <a:p>
                <a:pPr algn="ctr">
                  <a:lnSpc>
                    <a:spcPts val="2774"/>
                  </a:lnSpc>
                </a:pPr>
                <a:endParaRPr/>
              </a:p>
            </p:txBody>
          </p:sp>
        </p:grpSp>
        <p:grpSp>
          <p:nvGrpSpPr>
            <p:cNvPr id="23" name="Group 47">
              <a:extLst>
                <a:ext uri="{FF2B5EF4-FFF2-40B4-BE49-F238E27FC236}">
                  <a16:creationId xmlns:a16="http://schemas.microsoft.com/office/drawing/2014/main" id="{3E69FC1D-9CAE-431E-BC59-EC650F0248E4}"/>
                </a:ext>
              </a:extLst>
            </p:cNvPr>
            <p:cNvGrpSpPr/>
            <p:nvPr/>
          </p:nvGrpSpPr>
          <p:grpSpPr>
            <a:xfrm rot="8361651">
              <a:off x="6983533" y="3956310"/>
              <a:ext cx="342959" cy="522369"/>
              <a:chOff x="0" y="0"/>
              <a:chExt cx="560031" cy="852997"/>
            </a:xfrm>
          </p:grpSpPr>
          <p:sp>
            <p:nvSpPr>
              <p:cNvPr id="46" name="Freeform 48">
                <a:extLst>
                  <a:ext uri="{FF2B5EF4-FFF2-40B4-BE49-F238E27FC236}">
                    <a16:creationId xmlns:a16="http://schemas.microsoft.com/office/drawing/2014/main" id="{32880723-6410-4B37-97F0-366F55FB4206}"/>
                  </a:ext>
                </a:extLst>
              </p:cNvPr>
              <p:cNvSpPr/>
              <p:nvPr/>
            </p:nvSpPr>
            <p:spPr>
              <a:xfrm>
                <a:off x="0" y="0"/>
                <a:ext cx="560031" cy="852996"/>
              </a:xfrm>
              <a:custGeom>
                <a:avLst/>
                <a:gdLst/>
                <a:ahLst/>
                <a:cxnLst/>
                <a:rect l="l" t="t" r="r" b="b"/>
                <a:pathLst>
                  <a:path w="560031" h="852996">
                    <a:moveTo>
                      <a:pt x="280015" y="852996"/>
                    </a:moveTo>
                    <a:lnTo>
                      <a:pt x="560031" y="0"/>
                    </a:lnTo>
                    <a:lnTo>
                      <a:pt x="0" y="0"/>
                    </a:lnTo>
                    <a:lnTo>
                      <a:pt x="280015" y="852996"/>
                    </a:lnTo>
                    <a:close/>
                  </a:path>
                </a:pathLst>
              </a:custGeom>
              <a:solidFill>
                <a:srgbClr val="D1DB85"/>
              </a:solidFill>
            </p:spPr>
          </p:sp>
          <p:sp>
            <p:nvSpPr>
              <p:cNvPr id="47" name="TextBox 49">
                <a:extLst>
                  <a:ext uri="{FF2B5EF4-FFF2-40B4-BE49-F238E27FC236}">
                    <a16:creationId xmlns:a16="http://schemas.microsoft.com/office/drawing/2014/main" id="{5938CCAC-E5B8-46A8-B366-30993E1986CC}"/>
                  </a:ext>
                </a:extLst>
              </p:cNvPr>
              <p:cNvSpPr txBox="1"/>
              <p:nvPr/>
            </p:nvSpPr>
            <p:spPr>
              <a:xfrm>
                <a:off x="87505" y="89503"/>
                <a:ext cx="385021" cy="367459"/>
              </a:xfrm>
              <a:prstGeom prst="rect">
                <a:avLst/>
              </a:prstGeom>
            </p:spPr>
            <p:txBody>
              <a:bodyPr lIns="40254" tIns="40254" rIns="40254" bIns="40254" rtlCol="0" anchor="ctr"/>
              <a:lstStyle/>
              <a:p>
                <a:pPr algn="ctr">
                  <a:lnSpc>
                    <a:spcPts val="2774"/>
                  </a:lnSpc>
                </a:pPr>
                <a:endParaRPr/>
              </a:p>
            </p:txBody>
          </p:sp>
        </p:grpSp>
        <p:grpSp>
          <p:nvGrpSpPr>
            <p:cNvPr id="24" name="Group 50">
              <a:extLst>
                <a:ext uri="{FF2B5EF4-FFF2-40B4-BE49-F238E27FC236}">
                  <a16:creationId xmlns:a16="http://schemas.microsoft.com/office/drawing/2014/main" id="{305CFEB4-6680-46EC-88AC-AFB2AA6C1515}"/>
                </a:ext>
              </a:extLst>
            </p:cNvPr>
            <p:cNvGrpSpPr/>
            <p:nvPr/>
          </p:nvGrpSpPr>
          <p:grpSpPr>
            <a:xfrm rot="2700000">
              <a:off x="7039758" y="1039175"/>
              <a:ext cx="342959" cy="522369"/>
              <a:chOff x="0" y="0"/>
              <a:chExt cx="560031" cy="852997"/>
            </a:xfrm>
          </p:grpSpPr>
          <p:sp>
            <p:nvSpPr>
              <p:cNvPr id="44" name="Freeform 51">
                <a:extLst>
                  <a:ext uri="{FF2B5EF4-FFF2-40B4-BE49-F238E27FC236}">
                    <a16:creationId xmlns:a16="http://schemas.microsoft.com/office/drawing/2014/main" id="{B27DD6A4-11C5-4183-A4E0-ADEDC98A4726}"/>
                  </a:ext>
                </a:extLst>
              </p:cNvPr>
              <p:cNvSpPr/>
              <p:nvPr/>
            </p:nvSpPr>
            <p:spPr>
              <a:xfrm>
                <a:off x="0" y="0"/>
                <a:ext cx="560031" cy="852996"/>
              </a:xfrm>
              <a:custGeom>
                <a:avLst/>
                <a:gdLst/>
                <a:ahLst/>
                <a:cxnLst/>
                <a:rect l="l" t="t" r="r" b="b"/>
                <a:pathLst>
                  <a:path w="560031" h="852996">
                    <a:moveTo>
                      <a:pt x="280015" y="852996"/>
                    </a:moveTo>
                    <a:lnTo>
                      <a:pt x="560031" y="0"/>
                    </a:lnTo>
                    <a:lnTo>
                      <a:pt x="0" y="0"/>
                    </a:lnTo>
                    <a:lnTo>
                      <a:pt x="280015" y="852996"/>
                    </a:lnTo>
                    <a:close/>
                  </a:path>
                </a:pathLst>
              </a:custGeom>
              <a:solidFill>
                <a:srgbClr val="85CBE1"/>
              </a:solidFill>
            </p:spPr>
          </p:sp>
          <p:sp>
            <p:nvSpPr>
              <p:cNvPr id="45" name="TextBox 52">
                <a:extLst>
                  <a:ext uri="{FF2B5EF4-FFF2-40B4-BE49-F238E27FC236}">
                    <a16:creationId xmlns:a16="http://schemas.microsoft.com/office/drawing/2014/main" id="{86C254DE-556D-4DA6-88A8-1F47F56BA796}"/>
                  </a:ext>
                </a:extLst>
              </p:cNvPr>
              <p:cNvSpPr txBox="1"/>
              <p:nvPr/>
            </p:nvSpPr>
            <p:spPr>
              <a:xfrm>
                <a:off x="87505" y="89503"/>
                <a:ext cx="385021" cy="367459"/>
              </a:xfrm>
              <a:prstGeom prst="rect">
                <a:avLst/>
              </a:prstGeom>
            </p:spPr>
            <p:txBody>
              <a:bodyPr lIns="40254" tIns="40254" rIns="40254" bIns="40254" rtlCol="0" anchor="ctr"/>
              <a:lstStyle/>
              <a:p>
                <a:pPr algn="ctr">
                  <a:lnSpc>
                    <a:spcPts val="2774"/>
                  </a:lnSpc>
                </a:pPr>
                <a:endParaRPr/>
              </a:p>
            </p:txBody>
          </p:sp>
        </p:grpSp>
        <p:grpSp>
          <p:nvGrpSpPr>
            <p:cNvPr id="25" name="Group 53">
              <a:extLst>
                <a:ext uri="{FF2B5EF4-FFF2-40B4-BE49-F238E27FC236}">
                  <a16:creationId xmlns:a16="http://schemas.microsoft.com/office/drawing/2014/main" id="{54CB8F21-44C1-4D54-BD2E-EB38AC279250}"/>
                </a:ext>
              </a:extLst>
            </p:cNvPr>
            <p:cNvGrpSpPr/>
            <p:nvPr/>
          </p:nvGrpSpPr>
          <p:grpSpPr>
            <a:xfrm>
              <a:off x="175390" y="187549"/>
              <a:ext cx="1035685" cy="1035685"/>
              <a:chOff x="0" y="0"/>
              <a:chExt cx="812800" cy="812800"/>
            </a:xfrm>
          </p:grpSpPr>
          <p:sp>
            <p:nvSpPr>
              <p:cNvPr id="42" name="Freeform 54">
                <a:extLst>
                  <a:ext uri="{FF2B5EF4-FFF2-40B4-BE49-F238E27FC236}">
                    <a16:creationId xmlns:a16="http://schemas.microsoft.com/office/drawing/2014/main" id="{CAAE5A66-798A-4367-8962-748C1D04CDD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3" name="TextBox 55">
                <a:extLst>
                  <a:ext uri="{FF2B5EF4-FFF2-40B4-BE49-F238E27FC236}">
                    <a16:creationId xmlns:a16="http://schemas.microsoft.com/office/drawing/2014/main" id="{7013902D-1DA9-4508-8B71-EDAAE13F4CB6}"/>
                  </a:ext>
                </a:extLst>
              </p:cNvPr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40254" tIns="40254" rIns="40254" bIns="40254" rtlCol="0" anchor="ctr"/>
              <a:lstStyle/>
              <a:p>
                <a:pPr algn="ctr">
                  <a:lnSpc>
                    <a:spcPts val="2774"/>
                  </a:lnSpc>
                </a:pPr>
                <a:endParaRPr/>
              </a:p>
            </p:txBody>
          </p:sp>
        </p:grp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DABE1FAC-921A-495A-8761-CC7C89F40D22}"/>
                </a:ext>
              </a:extLst>
            </p:cNvPr>
            <p:cNvSpPr/>
            <p:nvPr/>
          </p:nvSpPr>
          <p:spPr>
            <a:xfrm>
              <a:off x="315611" y="340030"/>
              <a:ext cx="755244" cy="755244"/>
            </a:xfrm>
            <a:custGeom>
              <a:avLst/>
              <a:gdLst/>
              <a:ahLst/>
              <a:cxnLst/>
              <a:rect l="l" t="t" r="r" b="b"/>
              <a:pathLst>
                <a:path w="755244" h="755244">
                  <a:moveTo>
                    <a:pt x="0" y="0"/>
                  </a:moveTo>
                  <a:lnTo>
                    <a:pt x="755244" y="0"/>
                  </a:lnTo>
                  <a:lnTo>
                    <a:pt x="755244" y="755244"/>
                  </a:lnTo>
                  <a:lnTo>
                    <a:pt x="0" y="755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7" name="Group 57">
              <a:extLst>
                <a:ext uri="{FF2B5EF4-FFF2-40B4-BE49-F238E27FC236}">
                  <a16:creationId xmlns:a16="http://schemas.microsoft.com/office/drawing/2014/main" id="{30F1E35C-4376-40C7-A975-0A41E4385490}"/>
                </a:ext>
              </a:extLst>
            </p:cNvPr>
            <p:cNvGrpSpPr/>
            <p:nvPr/>
          </p:nvGrpSpPr>
          <p:grpSpPr>
            <a:xfrm>
              <a:off x="10508527" y="175289"/>
              <a:ext cx="1035685" cy="1035685"/>
              <a:chOff x="0" y="0"/>
              <a:chExt cx="812800" cy="812800"/>
            </a:xfrm>
          </p:grpSpPr>
          <p:sp>
            <p:nvSpPr>
              <p:cNvPr id="40" name="Freeform 58">
                <a:extLst>
                  <a:ext uri="{FF2B5EF4-FFF2-40B4-BE49-F238E27FC236}">
                    <a16:creationId xmlns:a16="http://schemas.microsoft.com/office/drawing/2014/main" id="{094B34C8-8109-4FBD-882A-4DBE2A66513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1" name="TextBox 59">
                <a:extLst>
                  <a:ext uri="{FF2B5EF4-FFF2-40B4-BE49-F238E27FC236}">
                    <a16:creationId xmlns:a16="http://schemas.microsoft.com/office/drawing/2014/main" id="{22EB18DD-9EA6-456B-A5F6-3FBFA4A944A2}"/>
                  </a:ext>
                </a:extLst>
              </p:cNvPr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40254" tIns="40254" rIns="40254" bIns="40254" rtlCol="0" anchor="ctr"/>
              <a:lstStyle/>
              <a:p>
                <a:pPr algn="ctr">
                  <a:lnSpc>
                    <a:spcPts val="2774"/>
                  </a:lnSpc>
                </a:pPr>
                <a:endParaRPr/>
              </a:p>
            </p:txBody>
          </p:sp>
        </p:grpSp>
        <p:sp>
          <p:nvSpPr>
            <p:cNvPr id="28" name="Freeform 60">
              <a:extLst>
                <a:ext uri="{FF2B5EF4-FFF2-40B4-BE49-F238E27FC236}">
                  <a16:creationId xmlns:a16="http://schemas.microsoft.com/office/drawing/2014/main" id="{12AF8E01-46E6-4C0A-B228-05AC634563A2}"/>
                </a:ext>
              </a:extLst>
            </p:cNvPr>
            <p:cNvSpPr/>
            <p:nvPr/>
          </p:nvSpPr>
          <p:spPr>
            <a:xfrm>
              <a:off x="10725670" y="403232"/>
              <a:ext cx="601399" cy="628840"/>
            </a:xfrm>
            <a:custGeom>
              <a:avLst/>
              <a:gdLst/>
              <a:ahLst/>
              <a:cxnLst/>
              <a:rect l="l" t="t" r="r" b="b"/>
              <a:pathLst>
                <a:path w="601399" h="628840">
                  <a:moveTo>
                    <a:pt x="0" y="0"/>
                  </a:moveTo>
                  <a:lnTo>
                    <a:pt x="601400" y="0"/>
                  </a:lnTo>
                  <a:lnTo>
                    <a:pt x="601400" y="628840"/>
                  </a:lnTo>
                  <a:lnTo>
                    <a:pt x="0" y="628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9" name="Group 61">
              <a:extLst>
                <a:ext uri="{FF2B5EF4-FFF2-40B4-BE49-F238E27FC236}">
                  <a16:creationId xmlns:a16="http://schemas.microsoft.com/office/drawing/2014/main" id="{01736A24-B5B3-4EBA-9F20-6A0B132AE06C}"/>
                </a:ext>
              </a:extLst>
            </p:cNvPr>
            <p:cNvGrpSpPr/>
            <p:nvPr/>
          </p:nvGrpSpPr>
          <p:grpSpPr>
            <a:xfrm>
              <a:off x="10508527" y="4279359"/>
              <a:ext cx="1035685" cy="1035685"/>
              <a:chOff x="0" y="0"/>
              <a:chExt cx="812800" cy="812800"/>
            </a:xfrm>
          </p:grpSpPr>
          <p:sp>
            <p:nvSpPr>
              <p:cNvPr id="38" name="Freeform 62">
                <a:extLst>
                  <a:ext uri="{FF2B5EF4-FFF2-40B4-BE49-F238E27FC236}">
                    <a16:creationId xmlns:a16="http://schemas.microsoft.com/office/drawing/2014/main" id="{380F36AD-51C6-4B0F-9495-A79F513609D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9" name="TextBox 63">
                <a:extLst>
                  <a:ext uri="{FF2B5EF4-FFF2-40B4-BE49-F238E27FC236}">
                    <a16:creationId xmlns:a16="http://schemas.microsoft.com/office/drawing/2014/main" id="{0644A942-E57D-4368-BB19-241765612508}"/>
                  </a:ext>
                </a:extLst>
              </p:cNvPr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40254" tIns="40254" rIns="40254" bIns="40254" rtlCol="0" anchor="ctr"/>
              <a:lstStyle/>
              <a:p>
                <a:pPr algn="ctr">
                  <a:lnSpc>
                    <a:spcPts val="2774"/>
                  </a:lnSpc>
                </a:pPr>
                <a:endParaRPr/>
              </a:p>
            </p:txBody>
          </p:sp>
        </p:grpSp>
        <p:sp>
          <p:nvSpPr>
            <p:cNvPr id="30" name="Freeform 64">
              <a:extLst>
                <a:ext uri="{FF2B5EF4-FFF2-40B4-BE49-F238E27FC236}">
                  <a16:creationId xmlns:a16="http://schemas.microsoft.com/office/drawing/2014/main" id="{6DD317B4-0479-4052-9FC8-4D357FF3E7A1}"/>
                </a:ext>
              </a:extLst>
            </p:cNvPr>
            <p:cNvSpPr/>
            <p:nvPr/>
          </p:nvSpPr>
          <p:spPr>
            <a:xfrm>
              <a:off x="10584019" y="4423560"/>
              <a:ext cx="752756" cy="747282"/>
            </a:xfrm>
            <a:custGeom>
              <a:avLst/>
              <a:gdLst/>
              <a:ahLst/>
              <a:cxnLst/>
              <a:rect l="l" t="t" r="r" b="b"/>
              <a:pathLst>
                <a:path w="752756" h="747282">
                  <a:moveTo>
                    <a:pt x="0" y="0"/>
                  </a:moveTo>
                  <a:lnTo>
                    <a:pt x="752756" y="0"/>
                  </a:lnTo>
                  <a:lnTo>
                    <a:pt x="752756" y="747282"/>
                  </a:lnTo>
                  <a:lnTo>
                    <a:pt x="0" y="7472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1" name="Group 65">
              <a:extLst>
                <a:ext uri="{FF2B5EF4-FFF2-40B4-BE49-F238E27FC236}">
                  <a16:creationId xmlns:a16="http://schemas.microsoft.com/office/drawing/2014/main" id="{9F77698C-9DC0-468F-B604-0D1CC4CF325B}"/>
                </a:ext>
              </a:extLst>
            </p:cNvPr>
            <p:cNvGrpSpPr/>
            <p:nvPr/>
          </p:nvGrpSpPr>
          <p:grpSpPr>
            <a:xfrm>
              <a:off x="175390" y="4279359"/>
              <a:ext cx="1035685" cy="1035685"/>
              <a:chOff x="0" y="0"/>
              <a:chExt cx="812800" cy="812800"/>
            </a:xfrm>
          </p:grpSpPr>
          <p:sp>
            <p:nvSpPr>
              <p:cNvPr id="36" name="Freeform 66">
                <a:extLst>
                  <a:ext uri="{FF2B5EF4-FFF2-40B4-BE49-F238E27FC236}">
                    <a16:creationId xmlns:a16="http://schemas.microsoft.com/office/drawing/2014/main" id="{17A7B511-6D5A-4284-A981-5999DDB4364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7" name="TextBox 67">
                <a:extLst>
                  <a:ext uri="{FF2B5EF4-FFF2-40B4-BE49-F238E27FC236}">
                    <a16:creationId xmlns:a16="http://schemas.microsoft.com/office/drawing/2014/main" id="{57393623-3947-4501-9EB8-6E8B438D4068}"/>
                  </a:ext>
                </a:extLst>
              </p:cNvPr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40254" tIns="40254" rIns="40254" bIns="40254" rtlCol="0" anchor="ctr"/>
              <a:lstStyle/>
              <a:p>
                <a:pPr algn="ctr">
                  <a:lnSpc>
                    <a:spcPts val="2774"/>
                  </a:lnSpc>
                </a:pPr>
                <a:endParaRPr/>
              </a:p>
            </p:txBody>
          </p:sp>
        </p:grpSp>
        <p:sp>
          <p:nvSpPr>
            <p:cNvPr id="32" name="Freeform 68">
              <a:extLst>
                <a:ext uri="{FF2B5EF4-FFF2-40B4-BE49-F238E27FC236}">
                  <a16:creationId xmlns:a16="http://schemas.microsoft.com/office/drawing/2014/main" id="{EE782BA8-8D12-4B63-8B54-563BC6C73DD5}"/>
                </a:ext>
              </a:extLst>
            </p:cNvPr>
            <p:cNvSpPr/>
            <p:nvPr/>
          </p:nvSpPr>
          <p:spPr>
            <a:xfrm>
              <a:off x="266543" y="4449885"/>
              <a:ext cx="804312" cy="694633"/>
            </a:xfrm>
            <a:custGeom>
              <a:avLst/>
              <a:gdLst/>
              <a:ahLst/>
              <a:cxnLst/>
              <a:rect l="l" t="t" r="r" b="b"/>
              <a:pathLst>
                <a:path w="804312" h="694633">
                  <a:moveTo>
                    <a:pt x="0" y="0"/>
                  </a:moveTo>
                  <a:lnTo>
                    <a:pt x="804312" y="0"/>
                  </a:lnTo>
                  <a:lnTo>
                    <a:pt x="804312" y="694633"/>
                  </a:lnTo>
                  <a:lnTo>
                    <a:pt x="0" y="6946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TextBox 69">
              <a:extLst>
                <a:ext uri="{FF2B5EF4-FFF2-40B4-BE49-F238E27FC236}">
                  <a16:creationId xmlns:a16="http://schemas.microsoft.com/office/drawing/2014/main" id="{F349D34A-4C37-4FB3-8F9E-849E6A79B4FF}"/>
                </a:ext>
              </a:extLst>
            </p:cNvPr>
            <p:cNvSpPr txBox="1"/>
            <p:nvPr/>
          </p:nvSpPr>
          <p:spPr>
            <a:xfrm>
              <a:off x="4697082" y="2045016"/>
              <a:ext cx="2405444" cy="14362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2774"/>
                </a:lnSpc>
                <a:spcBef>
                  <a:spcPct val="0"/>
                </a:spcBef>
                <a:defRPr sz="2499" b="1">
                  <a:ln w="3175">
                    <a:solidFill>
                      <a:schemeClr val="bg1"/>
                    </a:solidFill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World Bold"/>
                  <a:ea typeface="Helvetica World Bold"/>
                  <a:cs typeface="Helvetica World Bold"/>
                </a:defRPr>
              </a:lvl1pPr>
            </a:lstStyle>
            <a:p>
              <a:r>
                <a:rPr lang="en-US" sz="2300" dirty="0">
                  <a:sym typeface="Helvetica World Bold"/>
                </a:rPr>
                <a:t>Potential Challenges and Risks</a:t>
              </a:r>
            </a:p>
          </p:txBody>
        </p:sp>
        <p:sp>
          <p:nvSpPr>
            <p:cNvPr id="34" name="TextBox 70">
              <a:extLst>
                <a:ext uri="{FF2B5EF4-FFF2-40B4-BE49-F238E27FC236}">
                  <a16:creationId xmlns:a16="http://schemas.microsoft.com/office/drawing/2014/main" id="{30496279-A17D-4C6C-A663-DF49D75DDF98}"/>
                </a:ext>
              </a:extLst>
            </p:cNvPr>
            <p:cNvSpPr txBox="1"/>
            <p:nvPr/>
          </p:nvSpPr>
          <p:spPr>
            <a:xfrm>
              <a:off x="1319215" y="312216"/>
              <a:ext cx="3058590" cy="7808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391"/>
                </a:lnSpc>
                <a:spcBef>
                  <a:spcPct val="0"/>
                </a:spcBef>
              </a:pPr>
              <a:r>
                <a:rPr lang="en-US" sz="1253" b="1" u="none" strike="noStrike">
                  <a:solidFill>
                    <a:srgbClr val="111111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 Ensuring real-time, accurate data while protecting patient information.</a:t>
              </a:r>
            </a:p>
          </p:txBody>
        </p:sp>
        <p:sp>
          <p:nvSpPr>
            <p:cNvPr id="35" name="Freeform 71">
              <a:extLst>
                <a:ext uri="{FF2B5EF4-FFF2-40B4-BE49-F238E27FC236}">
                  <a16:creationId xmlns:a16="http://schemas.microsoft.com/office/drawing/2014/main" id="{786FB83D-9D79-42B1-8F09-1CB56DD8490A}"/>
                </a:ext>
              </a:extLst>
            </p:cNvPr>
            <p:cNvSpPr/>
            <p:nvPr/>
          </p:nvSpPr>
          <p:spPr>
            <a:xfrm rot="4397153">
              <a:off x="11146387" y="4586994"/>
              <a:ext cx="283831" cy="162116"/>
            </a:xfrm>
            <a:custGeom>
              <a:avLst/>
              <a:gdLst/>
              <a:ahLst/>
              <a:cxnLst/>
              <a:rect l="l" t="t" r="r" b="b"/>
              <a:pathLst>
                <a:path w="283831" h="162116">
                  <a:moveTo>
                    <a:pt x="0" y="0"/>
                  </a:moveTo>
                  <a:lnTo>
                    <a:pt x="283831" y="0"/>
                  </a:lnTo>
                  <a:lnTo>
                    <a:pt x="283831" y="162116"/>
                  </a:lnTo>
                  <a:lnTo>
                    <a:pt x="0" y="1621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b="-37413"/>
              </a:stretch>
            </a:blipFill>
          </p:spPr>
        </p:sp>
      </p:grpSp>
      <p:sp>
        <p:nvSpPr>
          <p:cNvPr id="72" name="Freeform 72">
            <a:extLst>
              <a:ext uri="{FF2B5EF4-FFF2-40B4-BE49-F238E27FC236}">
                <a16:creationId xmlns:a16="http://schemas.microsoft.com/office/drawing/2014/main" id="{5B9587FB-F85E-463A-BCCC-05C6516E730F}"/>
              </a:ext>
            </a:extLst>
          </p:cNvPr>
          <p:cNvSpPr/>
          <p:nvPr/>
        </p:nvSpPr>
        <p:spPr>
          <a:xfrm>
            <a:off x="16562394" y="8748490"/>
            <a:ext cx="1025836" cy="1019619"/>
          </a:xfrm>
          <a:custGeom>
            <a:avLst/>
            <a:gdLst/>
            <a:ahLst/>
            <a:cxnLst/>
            <a:rect l="l" t="t" r="r" b="b"/>
            <a:pathLst>
              <a:path w="1025836" h="1019619">
                <a:moveTo>
                  <a:pt x="0" y="0"/>
                </a:moveTo>
                <a:lnTo>
                  <a:pt x="1025836" y="0"/>
                </a:lnTo>
                <a:lnTo>
                  <a:pt x="1025836" y="1019620"/>
                </a:lnTo>
                <a:lnTo>
                  <a:pt x="0" y="101962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grpSp>
        <p:nvGrpSpPr>
          <p:cNvPr id="73" name="Group 73">
            <a:extLst>
              <a:ext uri="{FF2B5EF4-FFF2-40B4-BE49-F238E27FC236}">
                <a16:creationId xmlns:a16="http://schemas.microsoft.com/office/drawing/2014/main" id="{4A5DC57F-A743-4569-80A6-4CDAB953833C}"/>
              </a:ext>
            </a:extLst>
          </p:cNvPr>
          <p:cNvGrpSpPr/>
          <p:nvPr/>
        </p:nvGrpSpPr>
        <p:grpSpPr>
          <a:xfrm>
            <a:off x="164075" y="1591745"/>
            <a:ext cx="6346343" cy="4695334"/>
            <a:chOff x="0" y="28575"/>
            <a:chExt cx="8461790" cy="6260445"/>
          </a:xfrm>
        </p:grpSpPr>
        <p:grpSp>
          <p:nvGrpSpPr>
            <p:cNvPr id="74" name="Group 74">
              <a:extLst>
                <a:ext uri="{FF2B5EF4-FFF2-40B4-BE49-F238E27FC236}">
                  <a16:creationId xmlns:a16="http://schemas.microsoft.com/office/drawing/2014/main" id="{E8E05A24-C99F-4E11-834E-E6F5B71A66F2}"/>
                </a:ext>
              </a:extLst>
            </p:cNvPr>
            <p:cNvGrpSpPr/>
            <p:nvPr/>
          </p:nvGrpSpPr>
          <p:grpSpPr>
            <a:xfrm>
              <a:off x="565672" y="710402"/>
              <a:ext cx="7867756" cy="1732614"/>
              <a:chOff x="0" y="0"/>
              <a:chExt cx="1719656" cy="378698"/>
            </a:xfrm>
          </p:grpSpPr>
          <p:sp>
            <p:nvSpPr>
              <p:cNvPr id="106" name="Freeform 75">
                <a:extLst>
                  <a:ext uri="{FF2B5EF4-FFF2-40B4-BE49-F238E27FC236}">
                    <a16:creationId xmlns:a16="http://schemas.microsoft.com/office/drawing/2014/main" id="{C6040BC5-FD26-42DE-94D3-CD69028C7779}"/>
                  </a:ext>
                </a:extLst>
              </p:cNvPr>
              <p:cNvSpPr/>
              <p:nvPr/>
            </p:nvSpPr>
            <p:spPr>
              <a:xfrm>
                <a:off x="0" y="0"/>
                <a:ext cx="1719656" cy="378698"/>
              </a:xfrm>
              <a:custGeom>
                <a:avLst/>
                <a:gdLst/>
                <a:ahLst/>
                <a:cxnLst/>
                <a:rect l="l" t="t" r="r" b="b"/>
                <a:pathLst>
                  <a:path w="1719656" h="378698">
                    <a:moveTo>
                      <a:pt x="26240" y="0"/>
                    </a:moveTo>
                    <a:lnTo>
                      <a:pt x="1693416" y="0"/>
                    </a:lnTo>
                    <a:cubicBezTo>
                      <a:pt x="1707908" y="0"/>
                      <a:pt x="1719656" y="11748"/>
                      <a:pt x="1719656" y="26240"/>
                    </a:cubicBezTo>
                    <a:lnTo>
                      <a:pt x="1719656" y="352457"/>
                    </a:lnTo>
                    <a:cubicBezTo>
                      <a:pt x="1719656" y="366950"/>
                      <a:pt x="1707908" y="378698"/>
                      <a:pt x="1693416" y="378698"/>
                    </a:cubicBezTo>
                    <a:lnTo>
                      <a:pt x="26240" y="378698"/>
                    </a:lnTo>
                    <a:cubicBezTo>
                      <a:pt x="11748" y="378698"/>
                      <a:pt x="0" y="366950"/>
                      <a:pt x="0" y="352457"/>
                    </a:cubicBezTo>
                    <a:lnTo>
                      <a:pt x="0" y="26240"/>
                    </a:lnTo>
                    <a:cubicBezTo>
                      <a:pt x="0" y="11748"/>
                      <a:pt x="11748" y="0"/>
                      <a:pt x="2624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5A902">
                      <a:alpha val="100000"/>
                    </a:srgbClr>
                  </a:gs>
                  <a:gs pos="100000">
                    <a:srgbClr val="92D301">
                      <a:alpha val="100000"/>
                    </a:srgbClr>
                  </a:gs>
                </a:gsLst>
                <a:lin ang="0"/>
              </a:gradFill>
              <a:ln w="9525" cap="sq">
                <a:solidFill>
                  <a:srgbClr val="F8F8F8"/>
                </a:solidFill>
                <a:prstDash val="solid"/>
                <a:miter/>
              </a:ln>
            </p:spPr>
          </p:sp>
          <p:sp>
            <p:nvSpPr>
              <p:cNvPr id="107" name="TextBox 76">
                <a:extLst>
                  <a:ext uri="{FF2B5EF4-FFF2-40B4-BE49-F238E27FC236}">
                    <a16:creationId xmlns:a16="http://schemas.microsoft.com/office/drawing/2014/main" id="{9061FB70-D040-4085-AF9C-6DD9388D7A94}"/>
                  </a:ext>
                </a:extLst>
              </p:cNvPr>
              <p:cNvSpPr txBox="1"/>
              <p:nvPr/>
            </p:nvSpPr>
            <p:spPr>
              <a:xfrm>
                <a:off x="0" y="28575"/>
                <a:ext cx="1719656" cy="350123"/>
              </a:xfrm>
              <a:prstGeom prst="rect">
                <a:avLst/>
              </a:prstGeom>
            </p:spPr>
            <p:txBody>
              <a:bodyPr lIns="45910" tIns="45910" rIns="45910" bIns="45910" rtlCol="0" anchor="ctr"/>
              <a:lstStyle/>
              <a:p>
                <a:pPr algn="ctr">
                  <a:lnSpc>
                    <a:spcPts val="2775"/>
                  </a:lnSpc>
                </a:pPr>
                <a:endParaRPr/>
              </a:p>
            </p:txBody>
          </p:sp>
        </p:grpSp>
        <p:grpSp>
          <p:nvGrpSpPr>
            <p:cNvPr id="75" name="Group 77">
              <a:extLst>
                <a:ext uri="{FF2B5EF4-FFF2-40B4-BE49-F238E27FC236}">
                  <a16:creationId xmlns:a16="http://schemas.microsoft.com/office/drawing/2014/main" id="{035CE736-12B0-48C9-BAE6-1FA8E0AD962F}"/>
                </a:ext>
              </a:extLst>
            </p:cNvPr>
            <p:cNvGrpSpPr/>
            <p:nvPr/>
          </p:nvGrpSpPr>
          <p:grpSpPr>
            <a:xfrm>
              <a:off x="0" y="1013321"/>
              <a:ext cx="1131343" cy="1126776"/>
              <a:chOff x="0" y="0"/>
              <a:chExt cx="843757" cy="840351"/>
            </a:xfrm>
          </p:grpSpPr>
          <p:sp>
            <p:nvSpPr>
              <p:cNvPr id="104" name="Freeform 78">
                <a:extLst>
                  <a:ext uri="{FF2B5EF4-FFF2-40B4-BE49-F238E27FC236}">
                    <a16:creationId xmlns:a16="http://schemas.microsoft.com/office/drawing/2014/main" id="{B7843FF9-D00C-4DA1-8524-5A1C311472E0}"/>
                  </a:ext>
                </a:extLst>
              </p:cNvPr>
              <p:cNvSpPr/>
              <p:nvPr/>
            </p:nvSpPr>
            <p:spPr>
              <a:xfrm>
                <a:off x="0" y="0"/>
                <a:ext cx="843757" cy="840351"/>
              </a:xfrm>
              <a:custGeom>
                <a:avLst/>
                <a:gdLst/>
                <a:ahLst/>
                <a:cxnLst/>
                <a:rect l="l" t="t" r="r" b="b"/>
                <a:pathLst>
                  <a:path w="843757" h="840351">
                    <a:moveTo>
                      <a:pt x="421879" y="0"/>
                    </a:moveTo>
                    <a:cubicBezTo>
                      <a:pt x="188881" y="0"/>
                      <a:pt x="0" y="188119"/>
                      <a:pt x="0" y="420175"/>
                    </a:cubicBezTo>
                    <a:cubicBezTo>
                      <a:pt x="0" y="652232"/>
                      <a:pt x="188881" y="840351"/>
                      <a:pt x="421879" y="840351"/>
                    </a:cubicBezTo>
                    <a:cubicBezTo>
                      <a:pt x="654876" y="840351"/>
                      <a:pt x="843757" y="652232"/>
                      <a:pt x="843757" y="420175"/>
                    </a:cubicBezTo>
                    <a:cubicBezTo>
                      <a:pt x="843757" y="188119"/>
                      <a:pt x="654876" y="0"/>
                      <a:pt x="421879" y="0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  <p:sp>
            <p:nvSpPr>
              <p:cNvPr id="105" name="TextBox 79">
                <a:extLst>
                  <a:ext uri="{FF2B5EF4-FFF2-40B4-BE49-F238E27FC236}">
                    <a16:creationId xmlns:a16="http://schemas.microsoft.com/office/drawing/2014/main" id="{77FDECF0-0BC8-4C06-8D69-94163D60F3F8}"/>
                  </a:ext>
                </a:extLst>
              </p:cNvPr>
              <p:cNvSpPr txBox="1"/>
              <p:nvPr/>
            </p:nvSpPr>
            <p:spPr>
              <a:xfrm>
                <a:off x="79102" y="107358"/>
                <a:ext cx="685553" cy="654210"/>
              </a:xfrm>
              <a:prstGeom prst="rect">
                <a:avLst/>
              </a:prstGeom>
            </p:spPr>
            <p:txBody>
              <a:bodyPr lIns="46176" tIns="46176" rIns="46176" bIns="46176" rtlCol="0" anchor="ctr"/>
              <a:lstStyle/>
              <a:p>
                <a:pPr algn="ctr">
                  <a:lnSpc>
                    <a:spcPts val="2775"/>
                  </a:lnSpc>
                </a:pPr>
                <a:endParaRPr/>
              </a:p>
            </p:txBody>
          </p:sp>
        </p:grpSp>
        <p:grpSp>
          <p:nvGrpSpPr>
            <p:cNvPr id="76" name="Group 80">
              <a:extLst>
                <a:ext uri="{FF2B5EF4-FFF2-40B4-BE49-F238E27FC236}">
                  <a16:creationId xmlns:a16="http://schemas.microsoft.com/office/drawing/2014/main" id="{16B5F356-9F0F-4392-BDB9-6D4CF9E4708B}"/>
                </a:ext>
              </a:extLst>
            </p:cNvPr>
            <p:cNvGrpSpPr/>
            <p:nvPr/>
          </p:nvGrpSpPr>
          <p:grpSpPr>
            <a:xfrm>
              <a:off x="15226" y="1031791"/>
              <a:ext cx="1100892" cy="1089835"/>
              <a:chOff x="0" y="0"/>
              <a:chExt cx="795009" cy="787024"/>
            </a:xfrm>
          </p:grpSpPr>
          <p:sp>
            <p:nvSpPr>
              <p:cNvPr id="102" name="Freeform 81">
                <a:extLst>
                  <a:ext uri="{FF2B5EF4-FFF2-40B4-BE49-F238E27FC236}">
                    <a16:creationId xmlns:a16="http://schemas.microsoft.com/office/drawing/2014/main" id="{2F3012D1-1C5F-495D-906A-1E4BF9ADDA12}"/>
                  </a:ext>
                </a:extLst>
              </p:cNvPr>
              <p:cNvSpPr/>
              <p:nvPr/>
            </p:nvSpPr>
            <p:spPr>
              <a:xfrm>
                <a:off x="0" y="0"/>
                <a:ext cx="795009" cy="787024"/>
              </a:xfrm>
              <a:custGeom>
                <a:avLst/>
                <a:gdLst/>
                <a:ahLst/>
                <a:cxnLst/>
                <a:rect l="l" t="t" r="r" b="b"/>
                <a:pathLst>
                  <a:path w="795009" h="787024">
                    <a:moveTo>
                      <a:pt x="397504" y="0"/>
                    </a:moveTo>
                    <a:cubicBezTo>
                      <a:pt x="177969" y="0"/>
                      <a:pt x="0" y="176181"/>
                      <a:pt x="0" y="393512"/>
                    </a:cubicBezTo>
                    <a:cubicBezTo>
                      <a:pt x="0" y="610843"/>
                      <a:pt x="177969" y="787024"/>
                      <a:pt x="397504" y="787024"/>
                    </a:cubicBezTo>
                    <a:cubicBezTo>
                      <a:pt x="617040" y="787024"/>
                      <a:pt x="795009" y="610843"/>
                      <a:pt x="795009" y="393512"/>
                    </a:cubicBezTo>
                    <a:cubicBezTo>
                      <a:pt x="795009" y="176181"/>
                      <a:pt x="617040" y="0"/>
                      <a:pt x="397504" y="0"/>
                    </a:cubicBezTo>
                    <a:close/>
                  </a:path>
                </a:pathLst>
              </a:custGeom>
              <a:solidFill>
                <a:srgbClr val="F8F8F8"/>
              </a:solidFill>
              <a:ln w="104775" cap="sq">
                <a:gradFill>
                  <a:gsLst>
                    <a:gs pos="0">
                      <a:srgbClr val="8FCF01">
                        <a:alpha val="100000"/>
                      </a:srgbClr>
                    </a:gs>
                    <a:gs pos="100000">
                      <a:srgbClr val="007824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id="103" name="TextBox 82">
                <a:extLst>
                  <a:ext uri="{FF2B5EF4-FFF2-40B4-BE49-F238E27FC236}">
                    <a16:creationId xmlns:a16="http://schemas.microsoft.com/office/drawing/2014/main" id="{28A389E1-EC4A-4744-AC17-9F72CBBBB83F}"/>
                  </a:ext>
                </a:extLst>
              </p:cNvPr>
              <p:cNvSpPr txBox="1"/>
              <p:nvPr/>
            </p:nvSpPr>
            <p:spPr>
              <a:xfrm>
                <a:off x="74532" y="102358"/>
                <a:ext cx="645945" cy="610882"/>
              </a:xfrm>
              <a:prstGeom prst="rect">
                <a:avLst/>
              </a:prstGeom>
            </p:spPr>
            <p:txBody>
              <a:bodyPr lIns="46176" tIns="46176" rIns="46176" bIns="46176" rtlCol="0" anchor="ctr"/>
              <a:lstStyle/>
              <a:p>
                <a:pPr algn="ctr">
                  <a:lnSpc>
                    <a:spcPts val="2775"/>
                  </a:lnSpc>
                </a:pPr>
                <a:endParaRPr/>
              </a:p>
            </p:txBody>
          </p:sp>
        </p:grpSp>
        <p:sp>
          <p:nvSpPr>
            <p:cNvPr id="77" name="TextBox 83">
              <a:extLst>
                <a:ext uri="{FF2B5EF4-FFF2-40B4-BE49-F238E27FC236}">
                  <a16:creationId xmlns:a16="http://schemas.microsoft.com/office/drawing/2014/main" id="{EC17DAC1-93E4-42C9-860A-3E0CA46F7058}"/>
                </a:ext>
              </a:extLst>
            </p:cNvPr>
            <p:cNvSpPr txBox="1"/>
            <p:nvPr/>
          </p:nvSpPr>
          <p:spPr>
            <a:xfrm>
              <a:off x="1373769" y="1032371"/>
              <a:ext cx="7043464" cy="1025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98"/>
                </a:lnSpc>
                <a:spcBef>
                  <a:spcPct val="0"/>
                </a:spcBef>
              </a:pPr>
              <a:r>
                <a:rPr lang="en-US" sz="2000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Technology Readiness:</a:t>
              </a:r>
              <a:r>
                <a:rPr lang="en-US" sz="1800" b="1" dirty="0">
                  <a:solidFill>
                    <a:srgbClr val="111111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 Leveraging existing technologies such as real-time databases, APIs for hospital systems, and geolocation services.</a:t>
              </a:r>
            </a:p>
          </p:txBody>
        </p:sp>
        <p:grpSp>
          <p:nvGrpSpPr>
            <p:cNvPr id="78" name="Group 84">
              <a:extLst>
                <a:ext uri="{FF2B5EF4-FFF2-40B4-BE49-F238E27FC236}">
                  <a16:creationId xmlns:a16="http://schemas.microsoft.com/office/drawing/2014/main" id="{4FC5F88A-285B-40EE-AC43-364106DB1370}"/>
                </a:ext>
              </a:extLst>
            </p:cNvPr>
            <p:cNvGrpSpPr/>
            <p:nvPr/>
          </p:nvGrpSpPr>
          <p:grpSpPr>
            <a:xfrm>
              <a:off x="565672" y="2633292"/>
              <a:ext cx="7867756" cy="1732614"/>
              <a:chOff x="0" y="0"/>
              <a:chExt cx="1719656" cy="378698"/>
            </a:xfrm>
          </p:grpSpPr>
          <p:sp>
            <p:nvSpPr>
              <p:cNvPr id="100" name="Freeform 85">
                <a:extLst>
                  <a:ext uri="{FF2B5EF4-FFF2-40B4-BE49-F238E27FC236}">
                    <a16:creationId xmlns:a16="http://schemas.microsoft.com/office/drawing/2014/main" id="{FBB067C5-6D55-4889-A568-D729B898E3AB}"/>
                  </a:ext>
                </a:extLst>
              </p:cNvPr>
              <p:cNvSpPr/>
              <p:nvPr/>
            </p:nvSpPr>
            <p:spPr>
              <a:xfrm>
                <a:off x="0" y="0"/>
                <a:ext cx="1719656" cy="378698"/>
              </a:xfrm>
              <a:custGeom>
                <a:avLst/>
                <a:gdLst/>
                <a:ahLst/>
                <a:cxnLst/>
                <a:rect l="l" t="t" r="r" b="b"/>
                <a:pathLst>
                  <a:path w="1719656" h="378698">
                    <a:moveTo>
                      <a:pt x="26240" y="0"/>
                    </a:moveTo>
                    <a:lnTo>
                      <a:pt x="1693416" y="0"/>
                    </a:lnTo>
                    <a:cubicBezTo>
                      <a:pt x="1707908" y="0"/>
                      <a:pt x="1719656" y="11748"/>
                      <a:pt x="1719656" y="26240"/>
                    </a:cubicBezTo>
                    <a:lnTo>
                      <a:pt x="1719656" y="352457"/>
                    </a:lnTo>
                    <a:cubicBezTo>
                      <a:pt x="1719656" y="366950"/>
                      <a:pt x="1707908" y="378698"/>
                      <a:pt x="1693416" y="378698"/>
                    </a:cubicBezTo>
                    <a:lnTo>
                      <a:pt x="26240" y="378698"/>
                    </a:lnTo>
                    <a:cubicBezTo>
                      <a:pt x="11748" y="378698"/>
                      <a:pt x="0" y="366950"/>
                      <a:pt x="0" y="352457"/>
                    </a:cubicBezTo>
                    <a:lnTo>
                      <a:pt x="0" y="26240"/>
                    </a:lnTo>
                    <a:cubicBezTo>
                      <a:pt x="0" y="11748"/>
                      <a:pt x="11748" y="0"/>
                      <a:pt x="2624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2A72E">
                      <a:alpha val="100000"/>
                    </a:srgbClr>
                  </a:gs>
                  <a:gs pos="100000">
                    <a:srgbClr val="F6B142">
                      <a:alpha val="100000"/>
                    </a:srgbClr>
                  </a:gs>
                </a:gsLst>
                <a:lin ang="0"/>
              </a:gradFill>
              <a:ln w="9525" cap="sq">
                <a:solidFill>
                  <a:srgbClr val="F8F8F8"/>
                </a:solidFill>
                <a:prstDash val="solid"/>
                <a:miter/>
              </a:ln>
            </p:spPr>
          </p:sp>
          <p:sp>
            <p:nvSpPr>
              <p:cNvPr id="101" name="TextBox 86">
                <a:extLst>
                  <a:ext uri="{FF2B5EF4-FFF2-40B4-BE49-F238E27FC236}">
                    <a16:creationId xmlns:a16="http://schemas.microsoft.com/office/drawing/2014/main" id="{F4C369E6-2E4E-4BB8-9237-4B7B9E594B42}"/>
                  </a:ext>
                </a:extLst>
              </p:cNvPr>
              <p:cNvSpPr txBox="1"/>
              <p:nvPr/>
            </p:nvSpPr>
            <p:spPr>
              <a:xfrm>
                <a:off x="0" y="28575"/>
                <a:ext cx="1719656" cy="350123"/>
              </a:xfrm>
              <a:prstGeom prst="rect">
                <a:avLst/>
              </a:prstGeom>
            </p:spPr>
            <p:txBody>
              <a:bodyPr lIns="45910" tIns="45910" rIns="45910" bIns="45910" rtlCol="0" anchor="ctr"/>
              <a:lstStyle/>
              <a:p>
                <a:pPr algn="ctr">
                  <a:lnSpc>
                    <a:spcPts val="2775"/>
                  </a:lnSpc>
                </a:pPr>
                <a:endParaRPr/>
              </a:p>
            </p:txBody>
          </p:sp>
        </p:grpSp>
        <p:grpSp>
          <p:nvGrpSpPr>
            <p:cNvPr id="79" name="Group 87">
              <a:extLst>
                <a:ext uri="{FF2B5EF4-FFF2-40B4-BE49-F238E27FC236}">
                  <a16:creationId xmlns:a16="http://schemas.microsoft.com/office/drawing/2014/main" id="{27D6D71B-ED04-4C31-AB28-AA1AE9A5C45D}"/>
                </a:ext>
              </a:extLst>
            </p:cNvPr>
            <p:cNvGrpSpPr/>
            <p:nvPr/>
          </p:nvGrpSpPr>
          <p:grpSpPr>
            <a:xfrm>
              <a:off x="0" y="2936211"/>
              <a:ext cx="1131343" cy="1126776"/>
              <a:chOff x="0" y="0"/>
              <a:chExt cx="843757" cy="840351"/>
            </a:xfrm>
          </p:grpSpPr>
          <p:sp>
            <p:nvSpPr>
              <p:cNvPr id="98" name="Freeform 88">
                <a:extLst>
                  <a:ext uri="{FF2B5EF4-FFF2-40B4-BE49-F238E27FC236}">
                    <a16:creationId xmlns:a16="http://schemas.microsoft.com/office/drawing/2014/main" id="{2C96D81B-C2C9-46F0-81D2-843FC42767E6}"/>
                  </a:ext>
                </a:extLst>
              </p:cNvPr>
              <p:cNvSpPr/>
              <p:nvPr/>
            </p:nvSpPr>
            <p:spPr>
              <a:xfrm>
                <a:off x="0" y="0"/>
                <a:ext cx="843757" cy="840351"/>
              </a:xfrm>
              <a:custGeom>
                <a:avLst/>
                <a:gdLst/>
                <a:ahLst/>
                <a:cxnLst/>
                <a:rect l="l" t="t" r="r" b="b"/>
                <a:pathLst>
                  <a:path w="843757" h="840351">
                    <a:moveTo>
                      <a:pt x="421879" y="0"/>
                    </a:moveTo>
                    <a:cubicBezTo>
                      <a:pt x="188881" y="0"/>
                      <a:pt x="0" y="188119"/>
                      <a:pt x="0" y="420175"/>
                    </a:cubicBezTo>
                    <a:cubicBezTo>
                      <a:pt x="0" y="652232"/>
                      <a:pt x="188881" y="840351"/>
                      <a:pt x="421879" y="840351"/>
                    </a:cubicBezTo>
                    <a:cubicBezTo>
                      <a:pt x="654876" y="840351"/>
                      <a:pt x="843757" y="652232"/>
                      <a:pt x="843757" y="420175"/>
                    </a:cubicBezTo>
                    <a:cubicBezTo>
                      <a:pt x="843757" y="188119"/>
                      <a:pt x="654876" y="0"/>
                      <a:pt x="421879" y="0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  <p:sp>
            <p:nvSpPr>
              <p:cNvPr id="99" name="TextBox 89">
                <a:extLst>
                  <a:ext uri="{FF2B5EF4-FFF2-40B4-BE49-F238E27FC236}">
                    <a16:creationId xmlns:a16="http://schemas.microsoft.com/office/drawing/2014/main" id="{251E1343-FAD8-47D1-A2E8-522AD346DBBE}"/>
                  </a:ext>
                </a:extLst>
              </p:cNvPr>
              <p:cNvSpPr txBox="1"/>
              <p:nvPr/>
            </p:nvSpPr>
            <p:spPr>
              <a:xfrm>
                <a:off x="79102" y="107358"/>
                <a:ext cx="685553" cy="654210"/>
              </a:xfrm>
              <a:prstGeom prst="rect">
                <a:avLst/>
              </a:prstGeom>
            </p:spPr>
            <p:txBody>
              <a:bodyPr lIns="46176" tIns="46176" rIns="46176" bIns="46176" rtlCol="0" anchor="ctr"/>
              <a:lstStyle/>
              <a:p>
                <a:pPr algn="ctr">
                  <a:lnSpc>
                    <a:spcPts val="2775"/>
                  </a:lnSpc>
                </a:pPr>
                <a:endParaRPr/>
              </a:p>
            </p:txBody>
          </p:sp>
        </p:grpSp>
        <p:grpSp>
          <p:nvGrpSpPr>
            <p:cNvPr id="80" name="Group 90">
              <a:extLst>
                <a:ext uri="{FF2B5EF4-FFF2-40B4-BE49-F238E27FC236}">
                  <a16:creationId xmlns:a16="http://schemas.microsoft.com/office/drawing/2014/main" id="{C42CBD55-85EB-46C1-B0E2-24B666AD0366}"/>
                </a:ext>
              </a:extLst>
            </p:cNvPr>
            <p:cNvGrpSpPr/>
            <p:nvPr/>
          </p:nvGrpSpPr>
          <p:grpSpPr>
            <a:xfrm>
              <a:off x="15226" y="2954681"/>
              <a:ext cx="1100892" cy="1089835"/>
              <a:chOff x="0" y="0"/>
              <a:chExt cx="795009" cy="787024"/>
            </a:xfrm>
          </p:grpSpPr>
          <p:sp>
            <p:nvSpPr>
              <p:cNvPr id="96" name="Freeform 91">
                <a:extLst>
                  <a:ext uri="{FF2B5EF4-FFF2-40B4-BE49-F238E27FC236}">
                    <a16:creationId xmlns:a16="http://schemas.microsoft.com/office/drawing/2014/main" id="{36166C26-DA2F-4F0A-8035-D0976542ACEC}"/>
                  </a:ext>
                </a:extLst>
              </p:cNvPr>
              <p:cNvSpPr/>
              <p:nvPr/>
            </p:nvSpPr>
            <p:spPr>
              <a:xfrm>
                <a:off x="0" y="0"/>
                <a:ext cx="795009" cy="787024"/>
              </a:xfrm>
              <a:custGeom>
                <a:avLst/>
                <a:gdLst/>
                <a:ahLst/>
                <a:cxnLst/>
                <a:rect l="l" t="t" r="r" b="b"/>
                <a:pathLst>
                  <a:path w="795009" h="787024">
                    <a:moveTo>
                      <a:pt x="397504" y="0"/>
                    </a:moveTo>
                    <a:cubicBezTo>
                      <a:pt x="177969" y="0"/>
                      <a:pt x="0" y="176181"/>
                      <a:pt x="0" y="393512"/>
                    </a:cubicBezTo>
                    <a:cubicBezTo>
                      <a:pt x="0" y="610843"/>
                      <a:pt x="177969" y="787024"/>
                      <a:pt x="397504" y="787024"/>
                    </a:cubicBezTo>
                    <a:cubicBezTo>
                      <a:pt x="617040" y="787024"/>
                      <a:pt x="795009" y="610843"/>
                      <a:pt x="795009" y="393512"/>
                    </a:cubicBezTo>
                    <a:cubicBezTo>
                      <a:pt x="795009" y="176181"/>
                      <a:pt x="617040" y="0"/>
                      <a:pt x="397504" y="0"/>
                    </a:cubicBezTo>
                    <a:close/>
                  </a:path>
                </a:pathLst>
              </a:custGeom>
              <a:solidFill>
                <a:srgbClr val="F8F8F8"/>
              </a:solidFill>
              <a:ln w="104775" cap="sq">
                <a:gradFill>
                  <a:gsLst>
                    <a:gs pos="0">
                      <a:srgbClr val="FAB950">
                        <a:alpha val="100000"/>
                      </a:srgbClr>
                    </a:gs>
                    <a:gs pos="100000">
                      <a:srgbClr val="D88D11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id="97" name="TextBox 92">
                <a:extLst>
                  <a:ext uri="{FF2B5EF4-FFF2-40B4-BE49-F238E27FC236}">
                    <a16:creationId xmlns:a16="http://schemas.microsoft.com/office/drawing/2014/main" id="{918E2F73-27D5-4884-9A6E-18FD9D5DC19E}"/>
                  </a:ext>
                </a:extLst>
              </p:cNvPr>
              <p:cNvSpPr txBox="1"/>
              <p:nvPr/>
            </p:nvSpPr>
            <p:spPr>
              <a:xfrm>
                <a:off x="74532" y="102358"/>
                <a:ext cx="645945" cy="610882"/>
              </a:xfrm>
              <a:prstGeom prst="rect">
                <a:avLst/>
              </a:prstGeom>
            </p:spPr>
            <p:txBody>
              <a:bodyPr lIns="46176" tIns="46176" rIns="46176" bIns="46176" rtlCol="0" anchor="ctr"/>
              <a:lstStyle/>
              <a:p>
                <a:pPr algn="ctr">
                  <a:lnSpc>
                    <a:spcPts val="2775"/>
                  </a:lnSpc>
                </a:pPr>
                <a:endParaRPr/>
              </a:p>
            </p:txBody>
          </p:sp>
        </p:grpSp>
        <p:sp>
          <p:nvSpPr>
            <p:cNvPr id="81" name="TextBox 93">
              <a:extLst>
                <a:ext uri="{FF2B5EF4-FFF2-40B4-BE49-F238E27FC236}">
                  <a16:creationId xmlns:a16="http://schemas.microsoft.com/office/drawing/2014/main" id="{483EE0EA-D927-47E8-BE2F-C9BF6C52112A}"/>
                </a:ext>
              </a:extLst>
            </p:cNvPr>
            <p:cNvSpPr txBox="1"/>
            <p:nvPr/>
          </p:nvSpPr>
          <p:spPr>
            <a:xfrm>
              <a:off x="1373769" y="2955262"/>
              <a:ext cx="7043464" cy="1025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98"/>
                </a:lnSpc>
                <a:spcBef>
                  <a:spcPct val="0"/>
                </a:spcBef>
              </a:pPr>
              <a:r>
                <a:rPr lang="en-US" sz="2000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Patients and Families:</a:t>
              </a:r>
              <a:r>
                <a:rPr lang="en-US" sz="1800" b="1" dirty="0">
                  <a:solidFill>
                    <a:srgbClr val="111111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 Faster access to critical healthcare resources reduces stress and improves outcomes during emergencies.</a:t>
              </a:r>
            </a:p>
          </p:txBody>
        </p:sp>
        <p:grpSp>
          <p:nvGrpSpPr>
            <p:cNvPr id="82" name="Group 94">
              <a:extLst>
                <a:ext uri="{FF2B5EF4-FFF2-40B4-BE49-F238E27FC236}">
                  <a16:creationId xmlns:a16="http://schemas.microsoft.com/office/drawing/2014/main" id="{BEFB1106-E055-4551-949A-E95D1CD2B37F}"/>
                </a:ext>
              </a:extLst>
            </p:cNvPr>
            <p:cNvGrpSpPr/>
            <p:nvPr/>
          </p:nvGrpSpPr>
          <p:grpSpPr>
            <a:xfrm>
              <a:off x="565672" y="4556406"/>
              <a:ext cx="7896118" cy="1732614"/>
              <a:chOff x="0" y="0"/>
              <a:chExt cx="1725855" cy="378698"/>
            </a:xfrm>
          </p:grpSpPr>
          <p:sp>
            <p:nvSpPr>
              <p:cNvPr id="94" name="Freeform 95">
                <a:extLst>
                  <a:ext uri="{FF2B5EF4-FFF2-40B4-BE49-F238E27FC236}">
                    <a16:creationId xmlns:a16="http://schemas.microsoft.com/office/drawing/2014/main" id="{71092216-2D64-4029-B01B-0BA1366F77DE}"/>
                  </a:ext>
                </a:extLst>
              </p:cNvPr>
              <p:cNvSpPr/>
              <p:nvPr/>
            </p:nvSpPr>
            <p:spPr>
              <a:xfrm>
                <a:off x="6199" y="0"/>
                <a:ext cx="1719656" cy="378698"/>
              </a:xfrm>
              <a:custGeom>
                <a:avLst/>
                <a:gdLst/>
                <a:ahLst/>
                <a:cxnLst/>
                <a:rect l="l" t="t" r="r" b="b"/>
                <a:pathLst>
                  <a:path w="1719656" h="378698">
                    <a:moveTo>
                      <a:pt x="26240" y="0"/>
                    </a:moveTo>
                    <a:lnTo>
                      <a:pt x="1693416" y="0"/>
                    </a:lnTo>
                    <a:cubicBezTo>
                      <a:pt x="1707908" y="0"/>
                      <a:pt x="1719656" y="11748"/>
                      <a:pt x="1719656" y="26240"/>
                    </a:cubicBezTo>
                    <a:lnTo>
                      <a:pt x="1719656" y="352457"/>
                    </a:lnTo>
                    <a:cubicBezTo>
                      <a:pt x="1719656" y="366950"/>
                      <a:pt x="1707908" y="378698"/>
                      <a:pt x="1693416" y="378698"/>
                    </a:cubicBezTo>
                    <a:lnTo>
                      <a:pt x="26240" y="378698"/>
                    </a:lnTo>
                    <a:cubicBezTo>
                      <a:pt x="11748" y="378698"/>
                      <a:pt x="0" y="366950"/>
                      <a:pt x="0" y="352457"/>
                    </a:cubicBezTo>
                    <a:lnTo>
                      <a:pt x="0" y="26240"/>
                    </a:lnTo>
                    <a:cubicBezTo>
                      <a:pt x="0" y="11748"/>
                      <a:pt x="11748" y="0"/>
                      <a:pt x="2624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FA0D7">
                      <a:alpha val="100000"/>
                    </a:srgbClr>
                  </a:gs>
                  <a:gs pos="100000">
                    <a:srgbClr val="00A5E5">
                      <a:alpha val="100000"/>
                    </a:srgbClr>
                  </a:gs>
                </a:gsLst>
                <a:lin ang="0"/>
              </a:gradFill>
              <a:ln w="9525" cap="sq">
                <a:solidFill>
                  <a:srgbClr val="F8F8F8"/>
                </a:solidFill>
                <a:prstDash val="solid"/>
                <a:miter/>
              </a:ln>
            </p:spPr>
          </p:sp>
          <p:sp>
            <p:nvSpPr>
              <p:cNvPr id="95" name="TextBox 96">
                <a:extLst>
                  <a:ext uri="{FF2B5EF4-FFF2-40B4-BE49-F238E27FC236}">
                    <a16:creationId xmlns:a16="http://schemas.microsoft.com/office/drawing/2014/main" id="{0A4CBCC9-1E73-47E9-86E4-9E7B113DE5EA}"/>
                  </a:ext>
                </a:extLst>
              </p:cNvPr>
              <p:cNvSpPr txBox="1"/>
              <p:nvPr/>
            </p:nvSpPr>
            <p:spPr>
              <a:xfrm>
                <a:off x="0" y="28575"/>
                <a:ext cx="1719656" cy="350123"/>
              </a:xfrm>
              <a:prstGeom prst="rect">
                <a:avLst/>
              </a:prstGeom>
            </p:spPr>
            <p:txBody>
              <a:bodyPr lIns="45910" tIns="45910" rIns="45910" bIns="45910" rtlCol="0" anchor="ctr"/>
              <a:lstStyle/>
              <a:p>
                <a:pPr algn="ctr">
                  <a:lnSpc>
                    <a:spcPts val="2775"/>
                  </a:lnSpc>
                </a:pPr>
                <a:endParaRPr/>
              </a:p>
            </p:txBody>
          </p:sp>
        </p:grpSp>
        <p:grpSp>
          <p:nvGrpSpPr>
            <p:cNvPr id="83" name="Group 97">
              <a:extLst>
                <a:ext uri="{FF2B5EF4-FFF2-40B4-BE49-F238E27FC236}">
                  <a16:creationId xmlns:a16="http://schemas.microsoft.com/office/drawing/2014/main" id="{11AD8C11-F8CA-4B4B-812C-CAB21601E8E8}"/>
                </a:ext>
              </a:extLst>
            </p:cNvPr>
            <p:cNvGrpSpPr/>
            <p:nvPr/>
          </p:nvGrpSpPr>
          <p:grpSpPr>
            <a:xfrm>
              <a:off x="0" y="4859325"/>
              <a:ext cx="1131343" cy="1126776"/>
              <a:chOff x="0" y="0"/>
              <a:chExt cx="843757" cy="840351"/>
            </a:xfrm>
          </p:grpSpPr>
          <p:sp>
            <p:nvSpPr>
              <p:cNvPr id="92" name="Freeform 98">
                <a:extLst>
                  <a:ext uri="{FF2B5EF4-FFF2-40B4-BE49-F238E27FC236}">
                    <a16:creationId xmlns:a16="http://schemas.microsoft.com/office/drawing/2014/main" id="{A53C753E-63E2-45DD-8091-E8A36B3F01DE}"/>
                  </a:ext>
                </a:extLst>
              </p:cNvPr>
              <p:cNvSpPr/>
              <p:nvPr/>
            </p:nvSpPr>
            <p:spPr>
              <a:xfrm>
                <a:off x="0" y="0"/>
                <a:ext cx="843757" cy="840351"/>
              </a:xfrm>
              <a:custGeom>
                <a:avLst/>
                <a:gdLst/>
                <a:ahLst/>
                <a:cxnLst/>
                <a:rect l="l" t="t" r="r" b="b"/>
                <a:pathLst>
                  <a:path w="843757" h="840351">
                    <a:moveTo>
                      <a:pt x="421879" y="0"/>
                    </a:moveTo>
                    <a:cubicBezTo>
                      <a:pt x="188881" y="0"/>
                      <a:pt x="0" y="188119"/>
                      <a:pt x="0" y="420175"/>
                    </a:cubicBezTo>
                    <a:cubicBezTo>
                      <a:pt x="0" y="652232"/>
                      <a:pt x="188881" y="840351"/>
                      <a:pt x="421879" y="840351"/>
                    </a:cubicBezTo>
                    <a:cubicBezTo>
                      <a:pt x="654876" y="840351"/>
                      <a:pt x="843757" y="652232"/>
                      <a:pt x="843757" y="420175"/>
                    </a:cubicBezTo>
                    <a:cubicBezTo>
                      <a:pt x="843757" y="188119"/>
                      <a:pt x="654876" y="0"/>
                      <a:pt x="421879" y="0"/>
                    </a:cubicBezTo>
                    <a:close/>
                  </a:path>
                </a:pathLst>
              </a:custGeom>
              <a:solidFill>
                <a:srgbClr val="F8F8F8"/>
              </a:solidFill>
            </p:spPr>
          </p:sp>
          <p:sp>
            <p:nvSpPr>
              <p:cNvPr id="93" name="TextBox 99">
                <a:extLst>
                  <a:ext uri="{FF2B5EF4-FFF2-40B4-BE49-F238E27FC236}">
                    <a16:creationId xmlns:a16="http://schemas.microsoft.com/office/drawing/2014/main" id="{4FAA5A2B-BC5A-4A59-A71B-E9541865E74C}"/>
                  </a:ext>
                </a:extLst>
              </p:cNvPr>
              <p:cNvSpPr txBox="1"/>
              <p:nvPr/>
            </p:nvSpPr>
            <p:spPr>
              <a:xfrm>
                <a:off x="79102" y="107358"/>
                <a:ext cx="685553" cy="654210"/>
              </a:xfrm>
              <a:prstGeom prst="rect">
                <a:avLst/>
              </a:prstGeom>
            </p:spPr>
            <p:txBody>
              <a:bodyPr lIns="46176" tIns="46176" rIns="46176" bIns="46176" rtlCol="0" anchor="ctr"/>
              <a:lstStyle/>
              <a:p>
                <a:pPr algn="ctr">
                  <a:lnSpc>
                    <a:spcPts val="2775"/>
                  </a:lnSpc>
                </a:pPr>
                <a:endParaRPr/>
              </a:p>
            </p:txBody>
          </p:sp>
        </p:grpSp>
        <p:grpSp>
          <p:nvGrpSpPr>
            <p:cNvPr id="84" name="Group 100">
              <a:extLst>
                <a:ext uri="{FF2B5EF4-FFF2-40B4-BE49-F238E27FC236}">
                  <a16:creationId xmlns:a16="http://schemas.microsoft.com/office/drawing/2014/main" id="{D97A45A0-CF90-4AC2-B8C1-A02A1F97D798}"/>
                </a:ext>
              </a:extLst>
            </p:cNvPr>
            <p:cNvGrpSpPr/>
            <p:nvPr/>
          </p:nvGrpSpPr>
          <p:grpSpPr>
            <a:xfrm>
              <a:off x="15226" y="4877795"/>
              <a:ext cx="1100892" cy="1089835"/>
              <a:chOff x="0" y="0"/>
              <a:chExt cx="795009" cy="787024"/>
            </a:xfrm>
          </p:grpSpPr>
          <p:sp>
            <p:nvSpPr>
              <p:cNvPr id="90" name="Freeform 101">
                <a:extLst>
                  <a:ext uri="{FF2B5EF4-FFF2-40B4-BE49-F238E27FC236}">
                    <a16:creationId xmlns:a16="http://schemas.microsoft.com/office/drawing/2014/main" id="{47A5D1B3-B59F-4B61-B8B2-699A9E5CE7E9}"/>
                  </a:ext>
                </a:extLst>
              </p:cNvPr>
              <p:cNvSpPr/>
              <p:nvPr/>
            </p:nvSpPr>
            <p:spPr>
              <a:xfrm>
                <a:off x="0" y="0"/>
                <a:ext cx="795009" cy="787024"/>
              </a:xfrm>
              <a:custGeom>
                <a:avLst/>
                <a:gdLst/>
                <a:ahLst/>
                <a:cxnLst/>
                <a:rect l="l" t="t" r="r" b="b"/>
                <a:pathLst>
                  <a:path w="795009" h="787024">
                    <a:moveTo>
                      <a:pt x="397504" y="0"/>
                    </a:moveTo>
                    <a:cubicBezTo>
                      <a:pt x="177969" y="0"/>
                      <a:pt x="0" y="176181"/>
                      <a:pt x="0" y="393512"/>
                    </a:cubicBezTo>
                    <a:cubicBezTo>
                      <a:pt x="0" y="610843"/>
                      <a:pt x="177969" y="787024"/>
                      <a:pt x="397504" y="787024"/>
                    </a:cubicBezTo>
                    <a:cubicBezTo>
                      <a:pt x="617040" y="787024"/>
                      <a:pt x="795009" y="610843"/>
                      <a:pt x="795009" y="393512"/>
                    </a:cubicBezTo>
                    <a:cubicBezTo>
                      <a:pt x="795009" y="176181"/>
                      <a:pt x="617040" y="0"/>
                      <a:pt x="397504" y="0"/>
                    </a:cubicBezTo>
                    <a:close/>
                  </a:path>
                </a:pathLst>
              </a:custGeom>
              <a:solidFill>
                <a:srgbClr val="F8F8F8"/>
              </a:solidFill>
              <a:ln w="104775" cap="sq">
                <a:gradFill>
                  <a:gsLst>
                    <a:gs pos="0">
                      <a:srgbClr val="119ED4">
                        <a:alpha val="100000"/>
                      </a:srgbClr>
                    </a:gs>
                    <a:gs pos="100000">
                      <a:srgbClr val="036A92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id="91" name="TextBox 102">
                <a:extLst>
                  <a:ext uri="{FF2B5EF4-FFF2-40B4-BE49-F238E27FC236}">
                    <a16:creationId xmlns:a16="http://schemas.microsoft.com/office/drawing/2014/main" id="{2749F42C-21C2-4BAA-91A6-8E805F1BDA18}"/>
                  </a:ext>
                </a:extLst>
              </p:cNvPr>
              <p:cNvSpPr txBox="1"/>
              <p:nvPr/>
            </p:nvSpPr>
            <p:spPr>
              <a:xfrm>
                <a:off x="74532" y="102358"/>
                <a:ext cx="645945" cy="610882"/>
              </a:xfrm>
              <a:prstGeom prst="rect">
                <a:avLst/>
              </a:prstGeom>
            </p:spPr>
            <p:txBody>
              <a:bodyPr lIns="46176" tIns="46176" rIns="46176" bIns="46176" rtlCol="0" anchor="ctr"/>
              <a:lstStyle/>
              <a:p>
                <a:pPr algn="ctr">
                  <a:lnSpc>
                    <a:spcPts val="2775"/>
                  </a:lnSpc>
                </a:pPr>
                <a:endParaRPr/>
              </a:p>
            </p:txBody>
          </p:sp>
        </p:grpSp>
        <p:sp>
          <p:nvSpPr>
            <p:cNvPr id="85" name="TextBox 103">
              <a:extLst>
                <a:ext uri="{FF2B5EF4-FFF2-40B4-BE49-F238E27FC236}">
                  <a16:creationId xmlns:a16="http://schemas.microsoft.com/office/drawing/2014/main" id="{44213AC7-ACFD-4B11-B958-C9158159CE7A}"/>
                </a:ext>
              </a:extLst>
            </p:cNvPr>
            <p:cNvSpPr txBox="1"/>
            <p:nvPr/>
          </p:nvSpPr>
          <p:spPr>
            <a:xfrm>
              <a:off x="1373769" y="4878375"/>
              <a:ext cx="7043463" cy="1025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98"/>
                </a:lnSpc>
                <a:spcBef>
                  <a:spcPct val="0"/>
                </a:spcBef>
              </a:pPr>
              <a:r>
                <a:rPr lang="en-US" sz="2000" b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Healthcare Providers:</a:t>
              </a:r>
              <a:r>
                <a:rPr lang="en-US" sz="1800" b="1" dirty="0">
                  <a:solidFill>
                    <a:srgbClr val="111111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 Simplifies resource management, allowing hospitals to focus on patient care.</a:t>
              </a:r>
            </a:p>
          </p:txBody>
        </p:sp>
        <p:sp>
          <p:nvSpPr>
            <p:cNvPr id="86" name="TextBox 104">
              <a:extLst>
                <a:ext uri="{FF2B5EF4-FFF2-40B4-BE49-F238E27FC236}">
                  <a16:creationId xmlns:a16="http://schemas.microsoft.com/office/drawing/2014/main" id="{D8CEBE80-4E4D-440E-BB48-3E0D7CD066C8}"/>
                </a:ext>
              </a:extLst>
            </p:cNvPr>
            <p:cNvSpPr txBox="1"/>
            <p:nvPr/>
          </p:nvSpPr>
          <p:spPr>
            <a:xfrm>
              <a:off x="225140" y="1328598"/>
              <a:ext cx="673693" cy="444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53"/>
                </a:lnSpc>
                <a:spcBef>
                  <a:spcPct val="0"/>
                </a:spcBef>
              </a:pPr>
              <a:r>
                <a:rPr lang="en-US" sz="2300" b="1">
                  <a:solidFill>
                    <a:srgbClr val="11111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01</a:t>
              </a:r>
            </a:p>
          </p:txBody>
        </p:sp>
        <p:sp>
          <p:nvSpPr>
            <p:cNvPr id="87" name="TextBox 105">
              <a:extLst>
                <a:ext uri="{FF2B5EF4-FFF2-40B4-BE49-F238E27FC236}">
                  <a16:creationId xmlns:a16="http://schemas.microsoft.com/office/drawing/2014/main" id="{46FB2005-0E1F-484E-A03C-0A4BB14FCDF8}"/>
                </a:ext>
              </a:extLst>
            </p:cNvPr>
            <p:cNvSpPr txBox="1"/>
            <p:nvPr/>
          </p:nvSpPr>
          <p:spPr>
            <a:xfrm>
              <a:off x="225140" y="3251488"/>
              <a:ext cx="673693" cy="444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53"/>
                </a:lnSpc>
                <a:spcBef>
                  <a:spcPct val="0"/>
                </a:spcBef>
              </a:pPr>
              <a:r>
                <a:rPr lang="en-US" sz="2300" b="1" dirty="0">
                  <a:solidFill>
                    <a:srgbClr val="11111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02</a:t>
              </a:r>
            </a:p>
          </p:txBody>
        </p:sp>
        <p:sp>
          <p:nvSpPr>
            <p:cNvPr id="88" name="TextBox 106">
              <a:extLst>
                <a:ext uri="{FF2B5EF4-FFF2-40B4-BE49-F238E27FC236}">
                  <a16:creationId xmlns:a16="http://schemas.microsoft.com/office/drawing/2014/main" id="{CAB26A72-4DFD-40E8-8AD5-1810793BEC28}"/>
                </a:ext>
              </a:extLst>
            </p:cNvPr>
            <p:cNvSpPr txBox="1"/>
            <p:nvPr/>
          </p:nvSpPr>
          <p:spPr>
            <a:xfrm>
              <a:off x="2246703" y="28575"/>
              <a:ext cx="3940024" cy="478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74"/>
                </a:lnSpc>
                <a:spcBef>
                  <a:spcPct val="0"/>
                </a:spcBef>
              </a:pPr>
              <a:r>
                <a:rPr lang="en-US" sz="2499" b="1" dirty="0">
                  <a:ln w="3175">
                    <a:solidFill>
                      <a:schemeClr val="bg1"/>
                    </a:solidFill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Feasibility Analysis</a:t>
              </a:r>
            </a:p>
          </p:txBody>
        </p:sp>
        <p:sp>
          <p:nvSpPr>
            <p:cNvPr id="89" name="TextBox 107">
              <a:extLst>
                <a:ext uri="{FF2B5EF4-FFF2-40B4-BE49-F238E27FC236}">
                  <a16:creationId xmlns:a16="http://schemas.microsoft.com/office/drawing/2014/main" id="{AF265A3C-71EA-4D6C-8D86-1E2D36DD29A5}"/>
                </a:ext>
              </a:extLst>
            </p:cNvPr>
            <p:cNvSpPr txBox="1"/>
            <p:nvPr/>
          </p:nvSpPr>
          <p:spPr>
            <a:xfrm>
              <a:off x="203587" y="5174601"/>
              <a:ext cx="673693" cy="444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53"/>
                </a:lnSpc>
                <a:spcBef>
                  <a:spcPct val="0"/>
                </a:spcBef>
              </a:pPr>
              <a:r>
                <a:rPr lang="en-US" sz="2300" b="1">
                  <a:solidFill>
                    <a:srgbClr val="11111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03</a:t>
              </a:r>
            </a:p>
          </p:txBody>
        </p:sp>
      </p:grpSp>
      <p:grpSp>
        <p:nvGrpSpPr>
          <p:cNvPr id="108" name="Group 108">
            <a:extLst>
              <a:ext uri="{FF2B5EF4-FFF2-40B4-BE49-F238E27FC236}">
                <a16:creationId xmlns:a16="http://schemas.microsoft.com/office/drawing/2014/main" id="{82DD364A-49C7-4409-A85E-68A7F58872BE}"/>
              </a:ext>
            </a:extLst>
          </p:cNvPr>
          <p:cNvGrpSpPr/>
          <p:nvPr/>
        </p:nvGrpSpPr>
        <p:grpSpPr>
          <a:xfrm>
            <a:off x="164075" y="6429954"/>
            <a:ext cx="7230115" cy="2745333"/>
            <a:chOff x="0" y="0"/>
            <a:chExt cx="9640154" cy="3660445"/>
          </a:xfrm>
        </p:grpSpPr>
        <p:grpSp>
          <p:nvGrpSpPr>
            <p:cNvPr id="109" name="Group 109">
              <a:extLst>
                <a:ext uri="{FF2B5EF4-FFF2-40B4-BE49-F238E27FC236}">
                  <a16:creationId xmlns:a16="http://schemas.microsoft.com/office/drawing/2014/main" id="{11B3F6ED-7D43-4AD4-8E38-75B51F22CEA2}"/>
                </a:ext>
              </a:extLst>
            </p:cNvPr>
            <p:cNvGrpSpPr/>
            <p:nvPr/>
          </p:nvGrpSpPr>
          <p:grpSpPr>
            <a:xfrm>
              <a:off x="0" y="3091382"/>
              <a:ext cx="9640154" cy="569063"/>
              <a:chOff x="0" y="0"/>
              <a:chExt cx="1904228" cy="112407"/>
            </a:xfrm>
          </p:grpSpPr>
          <p:sp>
            <p:nvSpPr>
              <p:cNvPr id="120" name="Freeform 110">
                <a:extLst>
                  <a:ext uri="{FF2B5EF4-FFF2-40B4-BE49-F238E27FC236}">
                    <a16:creationId xmlns:a16="http://schemas.microsoft.com/office/drawing/2014/main" id="{2B1F1A21-B298-44AB-8E50-56CAD93A00E7}"/>
                  </a:ext>
                </a:extLst>
              </p:cNvPr>
              <p:cNvSpPr/>
              <p:nvPr/>
            </p:nvSpPr>
            <p:spPr>
              <a:xfrm>
                <a:off x="0" y="0"/>
                <a:ext cx="1904228" cy="112407"/>
              </a:xfrm>
              <a:custGeom>
                <a:avLst/>
                <a:gdLst/>
                <a:ahLst/>
                <a:cxnLst/>
                <a:rect l="l" t="t" r="r" b="b"/>
                <a:pathLst>
                  <a:path w="1904228" h="112407">
                    <a:moveTo>
                      <a:pt x="56204" y="0"/>
                    </a:moveTo>
                    <a:lnTo>
                      <a:pt x="1848024" y="0"/>
                    </a:lnTo>
                    <a:cubicBezTo>
                      <a:pt x="1879065" y="0"/>
                      <a:pt x="1904228" y="25163"/>
                      <a:pt x="1904228" y="56204"/>
                    </a:cubicBezTo>
                    <a:lnTo>
                      <a:pt x="1904228" y="56204"/>
                    </a:lnTo>
                    <a:cubicBezTo>
                      <a:pt x="1904228" y="87244"/>
                      <a:pt x="1879065" y="112407"/>
                      <a:pt x="1848024" y="112407"/>
                    </a:cubicBezTo>
                    <a:lnTo>
                      <a:pt x="56204" y="112407"/>
                    </a:lnTo>
                    <a:cubicBezTo>
                      <a:pt x="25163" y="112407"/>
                      <a:pt x="0" y="87244"/>
                      <a:pt x="0" y="56204"/>
                    </a:cubicBezTo>
                    <a:lnTo>
                      <a:pt x="0" y="56204"/>
                    </a:lnTo>
                    <a:cubicBezTo>
                      <a:pt x="0" y="25163"/>
                      <a:pt x="25163" y="0"/>
                      <a:pt x="56204" y="0"/>
                    </a:cubicBezTo>
                    <a:close/>
                  </a:path>
                </a:pathLst>
              </a:custGeom>
              <a:solidFill>
                <a:srgbClr val="FFAB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21" name="TextBox 111">
                <a:extLst>
                  <a:ext uri="{FF2B5EF4-FFF2-40B4-BE49-F238E27FC236}">
                    <a16:creationId xmlns:a16="http://schemas.microsoft.com/office/drawing/2014/main" id="{A8CA9D5D-3CDE-49C4-9915-B9FB6860E548}"/>
                  </a:ext>
                </a:extLst>
              </p:cNvPr>
              <p:cNvSpPr txBox="1"/>
              <p:nvPr/>
            </p:nvSpPr>
            <p:spPr>
              <a:xfrm>
                <a:off x="0" y="28575"/>
                <a:ext cx="1904228" cy="83832"/>
              </a:xfrm>
              <a:prstGeom prst="rect">
                <a:avLst/>
              </a:prstGeom>
            </p:spPr>
            <p:txBody>
              <a:bodyPr lIns="60249" tIns="60249" rIns="60249" bIns="60249" rtlCol="0" anchor="ctr"/>
              <a:lstStyle/>
              <a:p>
                <a:pPr algn="ctr">
                  <a:lnSpc>
                    <a:spcPts val="2774"/>
                  </a:lnSpc>
                </a:pPr>
                <a:endParaRPr/>
              </a:p>
            </p:txBody>
          </p:sp>
        </p:grpSp>
        <p:sp>
          <p:nvSpPr>
            <p:cNvPr id="110" name="Freeform 112">
              <a:extLst>
                <a:ext uri="{FF2B5EF4-FFF2-40B4-BE49-F238E27FC236}">
                  <a16:creationId xmlns:a16="http://schemas.microsoft.com/office/drawing/2014/main" id="{DF4352CF-33A1-445A-BFAD-4883C8CDF3CF}"/>
                </a:ext>
              </a:extLst>
            </p:cNvPr>
            <p:cNvSpPr/>
            <p:nvPr/>
          </p:nvSpPr>
          <p:spPr>
            <a:xfrm>
              <a:off x="0" y="0"/>
              <a:ext cx="9640154" cy="3136128"/>
            </a:xfrm>
            <a:custGeom>
              <a:avLst/>
              <a:gdLst/>
              <a:ahLst/>
              <a:cxnLst/>
              <a:rect l="l" t="t" r="r" b="b"/>
              <a:pathLst>
                <a:path w="9640154" h="3136128">
                  <a:moveTo>
                    <a:pt x="0" y="0"/>
                  </a:moveTo>
                  <a:lnTo>
                    <a:pt x="9640154" y="0"/>
                  </a:lnTo>
                  <a:lnTo>
                    <a:pt x="9640154" y="3136128"/>
                  </a:lnTo>
                  <a:lnTo>
                    <a:pt x="0" y="3136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1" name="TextBox 113">
              <a:extLst>
                <a:ext uri="{FF2B5EF4-FFF2-40B4-BE49-F238E27FC236}">
                  <a16:creationId xmlns:a16="http://schemas.microsoft.com/office/drawing/2014/main" id="{263A94A8-B2C0-4F6C-9ABA-D731E7E254B3}"/>
                </a:ext>
              </a:extLst>
            </p:cNvPr>
            <p:cNvSpPr txBox="1"/>
            <p:nvPr/>
          </p:nvSpPr>
          <p:spPr>
            <a:xfrm>
              <a:off x="183553" y="434895"/>
              <a:ext cx="1837321" cy="12824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44"/>
                </a:lnSpc>
              </a:pPr>
              <a:r>
                <a:rPr lang="en-US" sz="1400" b="1" dirty="0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Timely access</a:t>
              </a:r>
              <a:r>
                <a:rPr lang="en-US" sz="1391" b="1" dirty="0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 critical medical resources and </a:t>
              </a:r>
              <a:r>
                <a:rPr lang="en-US" sz="1391" b="1" dirty="0" err="1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equipments</a:t>
              </a:r>
              <a:r>
                <a:rPr lang="en-US" sz="1391" b="1" dirty="0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.</a:t>
              </a:r>
            </a:p>
            <a:p>
              <a:pPr marL="0" lvl="0" indent="0" algn="ctr">
                <a:lnSpc>
                  <a:spcPts val="1544"/>
                </a:lnSpc>
                <a:spcBef>
                  <a:spcPct val="0"/>
                </a:spcBef>
              </a:pPr>
              <a:endParaRPr lang="en-US" sz="1391" b="1" dirty="0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endParaRPr>
            </a:p>
          </p:txBody>
        </p:sp>
        <p:sp>
          <p:nvSpPr>
            <p:cNvPr id="112" name="TextBox 114">
              <a:extLst>
                <a:ext uri="{FF2B5EF4-FFF2-40B4-BE49-F238E27FC236}">
                  <a16:creationId xmlns:a16="http://schemas.microsoft.com/office/drawing/2014/main" id="{C1BE04A2-198C-4914-8B7C-0593C33D2EF1}"/>
                </a:ext>
              </a:extLst>
            </p:cNvPr>
            <p:cNvSpPr txBox="1"/>
            <p:nvPr/>
          </p:nvSpPr>
          <p:spPr>
            <a:xfrm>
              <a:off x="2629313" y="434895"/>
              <a:ext cx="1837322" cy="1162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544"/>
                </a:lnSpc>
                <a:spcBef>
                  <a:spcPct val="0"/>
                </a:spcBef>
              </a:pPr>
              <a:r>
                <a:rPr lang="en-US" sz="1391" b="1" dirty="0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Streamlined coordination  makes system integrated.</a:t>
              </a:r>
            </a:p>
          </p:txBody>
        </p:sp>
        <p:sp>
          <p:nvSpPr>
            <p:cNvPr id="113" name="TextBox 115">
              <a:extLst>
                <a:ext uri="{FF2B5EF4-FFF2-40B4-BE49-F238E27FC236}">
                  <a16:creationId xmlns:a16="http://schemas.microsoft.com/office/drawing/2014/main" id="{A8C7696B-0D57-443D-9398-E727BFA3A510}"/>
                </a:ext>
              </a:extLst>
            </p:cNvPr>
            <p:cNvSpPr txBox="1"/>
            <p:nvPr/>
          </p:nvSpPr>
          <p:spPr>
            <a:xfrm>
              <a:off x="5109129" y="434895"/>
              <a:ext cx="1837322" cy="1162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544"/>
                </a:lnSpc>
                <a:spcBef>
                  <a:spcPct val="0"/>
                </a:spcBef>
              </a:pPr>
              <a:r>
                <a:rPr lang="en-US" sz="1391" b="1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Realtime information enhances accessibility.</a:t>
              </a:r>
            </a:p>
          </p:txBody>
        </p:sp>
        <p:sp>
          <p:nvSpPr>
            <p:cNvPr id="114" name="TextBox 116">
              <a:extLst>
                <a:ext uri="{FF2B5EF4-FFF2-40B4-BE49-F238E27FC236}">
                  <a16:creationId xmlns:a16="http://schemas.microsoft.com/office/drawing/2014/main" id="{BDF93E82-BD65-4D21-A8FD-B913231A64DE}"/>
                </a:ext>
              </a:extLst>
            </p:cNvPr>
            <p:cNvSpPr txBox="1"/>
            <p:nvPr/>
          </p:nvSpPr>
          <p:spPr>
            <a:xfrm>
              <a:off x="7588945" y="434895"/>
              <a:ext cx="1837322" cy="1162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544"/>
                </a:lnSpc>
                <a:spcBef>
                  <a:spcPct val="0"/>
                </a:spcBef>
              </a:pPr>
              <a:r>
                <a:rPr lang="en-US" sz="1391" b="1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User friendly interface simplifies navigation.</a:t>
              </a:r>
            </a:p>
          </p:txBody>
        </p:sp>
        <p:sp>
          <p:nvSpPr>
            <p:cNvPr id="115" name="TextBox 117">
              <a:extLst>
                <a:ext uri="{FF2B5EF4-FFF2-40B4-BE49-F238E27FC236}">
                  <a16:creationId xmlns:a16="http://schemas.microsoft.com/office/drawing/2014/main" id="{99C7692E-7A3D-485C-81D5-C7E1EE641C12}"/>
                </a:ext>
              </a:extLst>
            </p:cNvPr>
            <p:cNvSpPr txBox="1"/>
            <p:nvPr/>
          </p:nvSpPr>
          <p:spPr>
            <a:xfrm>
              <a:off x="764873" y="1759730"/>
              <a:ext cx="674681" cy="6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sz="3456" b="1" dirty="0">
                  <a:solidFill>
                    <a:srgbClr val="F8F8F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01</a:t>
              </a:r>
            </a:p>
          </p:txBody>
        </p:sp>
        <p:sp>
          <p:nvSpPr>
            <p:cNvPr id="116" name="TextBox 118">
              <a:extLst>
                <a:ext uri="{FF2B5EF4-FFF2-40B4-BE49-F238E27FC236}">
                  <a16:creationId xmlns:a16="http://schemas.microsoft.com/office/drawing/2014/main" id="{4BACCD92-0DE8-4E26-B812-775E3CC4C009}"/>
                </a:ext>
              </a:extLst>
            </p:cNvPr>
            <p:cNvSpPr txBox="1"/>
            <p:nvPr/>
          </p:nvSpPr>
          <p:spPr>
            <a:xfrm>
              <a:off x="3210634" y="1759730"/>
              <a:ext cx="674681" cy="6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sz="3456" b="1">
                  <a:solidFill>
                    <a:srgbClr val="F8F8F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02</a:t>
              </a:r>
            </a:p>
          </p:txBody>
        </p:sp>
        <p:sp>
          <p:nvSpPr>
            <p:cNvPr id="117" name="TextBox 119">
              <a:extLst>
                <a:ext uri="{FF2B5EF4-FFF2-40B4-BE49-F238E27FC236}">
                  <a16:creationId xmlns:a16="http://schemas.microsoft.com/office/drawing/2014/main" id="{03E220FC-F3C6-40DC-8256-6A65F04E4738}"/>
                </a:ext>
              </a:extLst>
            </p:cNvPr>
            <p:cNvSpPr txBox="1"/>
            <p:nvPr/>
          </p:nvSpPr>
          <p:spPr>
            <a:xfrm>
              <a:off x="5690448" y="1759730"/>
              <a:ext cx="674681" cy="6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sz="3456" b="1">
                  <a:solidFill>
                    <a:srgbClr val="F8F8F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03</a:t>
              </a:r>
            </a:p>
          </p:txBody>
        </p:sp>
        <p:sp>
          <p:nvSpPr>
            <p:cNvPr id="118" name="TextBox 120">
              <a:extLst>
                <a:ext uri="{FF2B5EF4-FFF2-40B4-BE49-F238E27FC236}">
                  <a16:creationId xmlns:a16="http://schemas.microsoft.com/office/drawing/2014/main" id="{5D2686AA-6535-4BC8-83F0-B464E33F3F5C}"/>
                </a:ext>
              </a:extLst>
            </p:cNvPr>
            <p:cNvSpPr txBox="1"/>
            <p:nvPr/>
          </p:nvSpPr>
          <p:spPr>
            <a:xfrm>
              <a:off x="8170265" y="1759730"/>
              <a:ext cx="674681" cy="6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37"/>
                </a:lnSpc>
                <a:spcBef>
                  <a:spcPct val="0"/>
                </a:spcBef>
              </a:pPr>
              <a:r>
                <a:rPr lang="en-US" sz="3456" b="1" dirty="0">
                  <a:solidFill>
                    <a:srgbClr val="F8F8F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04</a:t>
              </a:r>
            </a:p>
          </p:txBody>
        </p:sp>
        <p:sp>
          <p:nvSpPr>
            <p:cNvPr id="119" name="TextBox 121">
              <a:extLst>
                <a:ext uri="{FF2B5EF4-FFF2-40B4-BE49-F238E27FC236}">
                  <a16:creationId xmlns:a16="http://schemas.microsoft.com/office/drawing/2014/main" id="{DC6463DB-29BE-48AD-BAA4-485C75258005}"/>
                </a:ext>
              </a:extLst>
            </p:cNvPr>
            <p:cNvSpPr txBox="1"/>
            <p:nvPr/>
          </p:nvSpPr>
          <p:spPr>
            <a:xfrm>
              <a:off x="2422834" y="3127804"/>
              <a:ext cx="4813938" cy="4787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2774"/>
                </a:lnSpc>
                <a:spcBef>
                  <a:spcPct val="0"/>
                </a:spcBef>
                <a:defRPr sz="2499" b="1">
                  <a:ln w="3175">
                    <a:solidFill>
                      <a:schemeClr val="bg1"/>
                    </a:solidFill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World Bold"/>
                  <a:ea typeface="Helvetica World Bold"/>
                  <a:cs typeface="Helvetica World Bold"/>
                </a:defRPr>
              </a:lvl1pPr>
            </a:lstStyle>
            <a:p>
              <a:r>
                <a:rPr lang="en-US" dirty="0">
                  <a:sym typeface="Helvetica World Bold"/>
                </a:rPr>
                <a:t>Benefits of the Solution</a:t>
              </a:r>
            </a:p>
          </p:txBody>
        </p:sp>
      </p:grpSp>
      <p:sp>
        <p:nvSpPr>
          <p:cNvPr id="122" name="AutoShape 122">
            <a:extLst>
              <a:ext uri="{FF2B5EF4-FFF2-40B4-BE49-F238E27FC236}">
                <a16:creationId xmlns:a16="http://schemas.microsoft.com/office/drawing/2014/main" id="{F6AA8AAB-6E8B-4ED4-97B3-F737A77D5210}"/>
              </a:ext>
            </a:extLst>
          </p:cNvPr>
          <p:cNvSpPr/>
          <p:nvPr/>
        </p:nvSpPr>
        <p:spPr>
          <a:xfrm flipV="1">
            <a:off x="6959950" y="2190255"/>
            <a:ext cx="11033742" cy="4070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123" name="Freeform 123">
            <a:extLst>
              <a:ext uri="{FF2B5EF4-FFF2-40B4-BE49-F238E27FC236}">
                <a16:creationId xmlns:a16="http://schemas.microsoft.com/office/drawing/2014/main" id="{2EA67146-389E-4799-9192-604E7AEFE329}"/>
              </a:ext>
            </a:extLst>
          </p:cNvPr>
          <p:cNvSpPr/>
          <p:nvPr/>
        </p:nvSpPr>
        <p:spPr>
          <a:xfrm rot="5400000">
            <a:off x="9975711" y="4196051"/>
            <a:ext cx="706561" cy="482107"/>
          </a:xfrm>
          <a:custGeom>
            <a:avLst/>
            <a:gdLst/>
            <a:ahLst/>
            <a:cxnLst/>
            <a:rect l="l" t="t" r="r" b="b"/>
            <a:pathLst>
              <a:path w="706561" h="482107">
                <a:moveTo>
                  <a:pt x="0" y="0"/>
                </a:moveTo>
                <a:lnTo>
                  <a:pt x="706560" y="0"/>
                </a:lnTo>
                <a:lnTo>
                  <a:pt x="706560" y="482107"/>
                </a:lnTo>
                <a:lnTo>
                  <a:pt x="0" y="48210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-168898"/>
            </a:stretch>
          </a:blipFill>
        </p:spPr>
      </p:sp>
      <p:sp>
        <p:nvSpPr>
          <p:cNvPr id="124" name="Freeform 124">
            <a:extLst>
              <a:ext uri="{FF2B5EF4-FFF2-40B4-BE49-F238E27FC236}">
                <a16:creationId xmlns:a16="http://schemas.microsoft.com/office/drawing/2014/main" id="{786BB30E-DFE5-4C08-8BFD-7F740DDA565E}"/>
              </a:ext>
            </a:extLst>
          </p:cNvPr>
          <p:cNvSpPr/>
          <p:nvPr/>
        </p:nvSpPr>
        <p:spPr>
          <a:xfrm rot="5400000">
            <a:off x="7826861" y="4194602"/>
            <a:ext cx="706561" cy="482107"/>
          </a:xfrm>
          <a:custGeom>
            <a:avLst/>
            <a:gdLst/>
            <a:ahLst/>
            <a:cxnLst/>
            <a:rect l="l" t="t" r="r" b="b"/>
            <a:pathLst>
              <a:path w="706561" h="482107">
                <a:moveTo>
                  <a:pt x="0" y="0"/>
                </a:moveTo>
                <a:lnTo>
                  <a:pt x="706561" y="0"/>
                </a:lnTo>
                <a:lnTo>
                  <a:pt x="706561" y="482107"/>
                </a:lnTo>
                <a:lnTo>
                  <a:pt x="0" y="48210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-168898"/>
            </a:stretch>
          </a:blipFill>
        </p:spPr>
      </p:sp>
      <p:grpSp>
        <p:nvGrpSpPr>
          <p:cNvPr id="125" name="Group 125">
            <a:extLst>
              <a:ext uri="{FF2B5EF4-FFF2-40B4-BE49-F238E27FC236}">
                <a16:creationId xmlns:a16="http://schemas.microsoft.com/office/drawing/2014/main" id="{83A233BD-3997-405B-980A-8DB7185869D9}"/>
              </a:ext>
            </a:extLst>
          </p:cNvPr>
          <p:cNvGrpSpPr/>
          <p:nvPr/>
        </p:nvGrpSpPr>
        <p:grpSpPr>
          <a:xfrm rot="5400000">
            <a:off x="7137854" y="2352383"/>
            <a:ext cx="2084576" cy="2071718"/>
            <a:chOff x="0" y="0"/>
            <a:chExt cx="798009" cy="793087"/>
          </a:xfrm>
        </p:grpSpPr>
        <p:sp>
          <p:nvSpPr>
            <p:cNvPr id="126" name="Freeform 126">
              <a:extLst>
                <a:ext uri="{FF2B5EF4-FFF2-40B4-BE49-F238E27FC236}">
                  <a16:creationId xmlns:a16="http://schemas.microsoft.com/office/drawing/2014/main" id="{DCA16760-C147-44B1-B031-B336DCFD58E7}"/>
                </a:ext>
              </a:extLst>
            </p:cNvPr>
            <p:cNvSpPr/>
            <p:nvPr/>
          </p:nvSpPr>
          <p:spPr>
            <a:xfrm>
              <a:off x="0" y="0"/>
              <a:ext cx="798009" cy="793087"/>
            </a:xfrm>
            <a:custGeom>
              <a:avLst/>
              <a:gdLst/>
              <a:ahLst/>
              <a:cxnLst/>
              <a:rect l="l" t="t" r="r" b="b"/>
              <a:pathLst>
                <a:path w="798009" h="793087">
                  <a:moveTo>
                    <a:pt x="129987" y="0"/>
                  </a:moveTo>
                  <a:lnTo>
                    <a:pt x="668022" y="0"/>
                  </a:lnTo>
                  <a:cubicBezTo>
                    <a:pt x="739812" y="0"/>
                    <a:pt x="798009" y="58197"/>
                    <a:pt x="798009" y="129987"/>
                  </a:cubicBezTo>
                  <a:lnTo>
                    <a:pt x="798009" y="663100"/>
                  </a:lnTo>
                  <a:cubicBezTo>
                    <a:pt x="798009" y="697574"/>
                    <a:pt x="784314" y="730637"/>
                    <a:pt x="759936" y="755014"/>
                  </a:cubicBezTo>
                  <a:cubicBezTo>
                    <a:pt x="735559" y="779392"/>
                    <a:pt x="702497" y="793087"/>
                    <a:pt x="668022" y="793087"/>
                  </a:cubicBezTo>
                  <a:lnTo>
                    <a:pt x="129987" y="793087"/>
                  </a:lnTo>
                  <a:cubicBezTo>
                    <a:pt x="58197" y="793087"/>
                    <a:pt x="0" y="734890"/>
                    <a:pt x="0" y="663100"/>
                  </a:cubicBezTo>
                  <a:lnTo>
                    <a:pt x="0" y="129987"/>
                  </a:lnTo>
                  <a:cubicBezTo>
                    <a:pt x="0" y="58197"/>
                    <a:pt x="58197" y="0"/>
                    <a:pt x="129987" y="0"/>
                  </a:cubicBezTo>
                  <a:close/>
                </a:path>
              </a:pathLst>
            </a:custGeom>
            <a:solidFill>
              <a:srgbClr val="C6E3E5"/>
            </a:solidFill>
            <a:ln w="9525" cap="rnd">
              <a:solidFill>
                <a:srgbClr val="F8F8F8"/>
              </a:solidFill>
              <a:prstDash val="solid"/>
              <a:round/>
            </a:ln>
          </p:spPr>
        </p:sp>
        <p:sp>
          <p:nvSpPr>
            <p:cNvPr id="127" name="TextBox 127">
              <a:extLst>
                <a:ext uri="{FF2B5EF4-FFF2-40B4-BE49-F238E27FC236}">
                  <a16:creationId xmlns:a16="http://schemas.microsoft.com/office/drawing/2014/main" id="{B42B3958-D17D-4119-80D5-8979B30171EB}"/>
                </a:ext>
              </a:extLst>
            </p:cNvPr>
            <p:cNvSpPr txBox="1"/>
            <p:nvPr/>
          </p:nvSpPr>
          <p:spPr>
            <a:xfrm>
              <a:off x="0" y="28575"/>
              <a:ext cx="798009" cy="764512"/>
            </a:xfrm>
            <a:prstGeom prst="rect">
              <a:avLst/>
            </a:prstGeom>
          </p:spPr>
          <p:txBody>
            <a:bodyPr lIns="34950" tIns="34950" rIns="34950" bIns="34950" rtlCol="0" anchor="ctr"/>
            <a:lstStyle/>
            <a:p>
              <a:pPr algn="ctr">
                <a:lnSpc>
                  <a:spcPts val="2775"/>
                </a:lnSpc>
              </a:pPr>
              <a:endParaRPr/>
            </a:p>
          </p:txBody>
        </p:sp>
      </p:grpSp>
      <p:grpSp>
        <p:nvGrpSpPr>
          <p:cNvPr id="128" name="Group 128">
            <a:extLst>
              <a:ext uri="{FF2B5EF4-FFF2-40B4-BE49-F238E27FC236}">
                <a16:creationId xmlns:a16="http://schemas.microsoft.com/office/drawing/2014/main" id="{E6A04AC3-F51A-4CED-B7DC-C42B28964A3D}"/>
              </a:ext>
            </a:extLst>
          </p:cNvPr>
          <p:cNvGrpSpPr/>
          <p:nvPr/>
        </p:nvGrpSpPr>
        <p:grpSpPr>
          <a:xfrm rot="5400000">
            <a:off x="7849823" y="2031037"/>
            <a:ext cx="660637" cy="629836"/>
            <a:chOff x="0" y="0"/>
            <a:chExt cx="826985" cy="788428"/>
          </a:xfrm>
        </p:grpSpPr>
        <p:sp>
          <p:nvSpPr>
            <p:cNvPr id="129" name="Freeform 129">
              <a:extLst>
                <a:ext uri="{FF2B5EF4-FFF2-40B4-BE49-F238E27FC236}">
                  <a16:creationId xmlns:a16="http://schemas.microsoft.com/office/drawing/2014/main" id="{61BEEA53-B6E1-48A5-81C5-1C542D1580F5}"/>
                </a:ext>
              </a:extLst>
            </p:cNvPr>
            <p:cNvSpPr/>
            <p:nvPr/>
          </p:nvSpPr>
          <p:spPr>
            <a:xfrm>
              <a:off x="0" y="0"/>
              <a:ext cx="826985" cy="788428"/>
            </a:xfrm>
            <a:custGeom>
              <a:avLst/>
              <a:gdLst/>
              <a:ahLst/>
              <a:cxnLst/>
              <a:rect l="l" t="t" r="r" b="b"/>
              <a:pathLst>
                <a:path w="826985" h="788428">
                  <a:moveTo>
                    <a:pt x="413493" y="0"/>
                  </a:moveTo>
                  <a:cubicBezTo>
                    <a:pt x="185127" y="0"/>
                    <a:pt x="0" y="176496"/>
                    <a:pt x="0" y="394214"/>
                  </a:cubicBezTo>
                  <a:cubicBezTo>
                    <a:pt x="0" y="611933"/>
                    <a:pt x="185127" y="788428"/>
                    <a:pt x="413493" y="788428"/>
                  </a:cubicBezTo>
                  <a:cubicBezTo>
                    <a:pt x="641858" y="788428"/>
                    <a:pt x="826985" y="611933"/>
                    <a:pt x="826985" y="394214"/>
                  </a:cubicBezTo>
                  <a:cubicBezTo>
                    <a:pt x="826985" y="176496"/>
                    <a:pt x="641858" y="0"/>
                    <a:pt x="413493" y="0"/>
                  </a:cubicBezTo>
                  <a:close/>
                </a:path>
              </a:pathLst>
            </a:custGeom>
            <a:solidFill>
              <a:srgbClr val="F8F8F8"/>
            </a:solidFill>
            <a:ln w="200025" cap="sq">
              <a:solidFill>
                <a:srgbClr val="F8F8F8"/>
              </a:solidFill>
              <a:prstDash val="solid"/>
              <a:miter/>
            </a:ln>
          </p:spPr>
        </p:sp>
        <p:sp>
          <p:nvSpPr>
            <p:cNvPr id="130" name="TextBox 130">
              <a:extLst>
                <a:ext uri="{FF2B5EF4-FFF2-40B4-BE49-F238E27FC236}">
                  <a16:creationId xmlns:a16="http://schemas.microsoft.com/office/drawing/2014/main" id="{C1AA0F8F-48FB-4346-9F08-9CA71E09EEB9}"/>
                </a:ext>
              </a:extLst>
            </p:cNvPr>
            <p:cNvSpPr txBox="1"/>
            <p:nvPr/>
          </p:nvSpPr>
          <p:spPr>
            <a:xfrm>
              <a:off x="77530" y="102490"/>
              <a:ext cx="671925" cy="612023"/>
            </a:xfrm>
            <a:prstGeom prst="rect">
              <a:avLst/>
            </a:prstGeom>
          </p:spPr>
          <p:txBody>
            <a:bodyPr lIns="35153" tIns="35153" rIns="35153" bIns="35153" rtlCol="0" anchor="ctr"/>
            <a:lstStyle/>
            <a:p>
              <a:pPr algn="ctr">
                <a:lnSpc>
                  <a:spcPts val="2775"/>
                </a:lnSpc>
              </a:pPr>
              <a:endParaRPr/>
            </a:p>
          </p:txBody>
        </p:sp>
      </p:grpSp>
      <p:grpSp>
        <p:nvGrpSpPr>
          <p:cNvPr id="131" name="Group 131">
            <a:extLst>
              <a:ext uri="{FF2B5EF4-FFF2-40B4-BE49-F238E27FC236}">
                <a16:creationId xmlns:a16="http://schemas.microsoft.com/office/drawing/2014/main" id="{9C1E4BD8-982B-41B3-B4E3-869CB83B48E9}"/>
              </a:ext>
            </a:extLst>
          </p:cNvPr>
          <p:cNvGrpSpPr/>
          <p:nvPr/>
        </p:nvGrpSpPr>
        <p:grpSpPr>
          <a:xfrm rot="5400000">
            <a:off x="7865862" y="2047253"/>
            <a:ext cx="628558" cy="597403"/>
            <a:chOff x="0" y="0"/>
            <a:chExt cx="795009" cy="755604"/>
          </a:xfrm>
        </p:grpSpPr>
        <p:sp>
          <p:nvSpPr>
            <p:cNvPr id="132" name="Freeform 132">
              <a:extLst>
                <a:ext uri="{FF2B5EF4-FFF2-40B4-BE49-F238E27FC236}">
                  <a16:creationId xmlns:a16="http://schemas.microsoft.com/office/drawing/2014/main" id="{9F32400A-EBCB-4782-ACB0-44F0F8C00296}"/>
                </a:ext>
              </a:extLst>
            </p:cNvPr>
            <p:cNvSpPr/>
            <p:nvPr/>
          </p:nvSpPr>
          <p:spPr>
            <a:xfrm>
              <a:off x="0" y="0"/>
              <a:ext cx="795009" cy="755604"/>
            </a:xfrm>
            <a:custGeom>
              <a:avLst/>
              <a:gdLst/>
              <a:ahLst/>
              <a:cxnLst/>
              <a:rect l="l" t="t" r="r" b="b"/>
              <a:pathLst>
                <a:path w="795009" h="755604">
                  <a:moveTo>
                    <a:pt x="397504" y="0"/>
                  </a:moveTo>
                  <a:cubicBezTo>
                    <a:pt x="177969" y="0"/>
                    <a:pt x="0" y="169148"/>
                    <a:pt x="0" y="377802"/>
                  </a:cubicBezTo>
                  <a:cubicBezTo>
                    <a:pt x="0" y="586456"/>
                    <a:pt x="177969" y="755604"/>
                    <a:pt x="397504" y="755604"/>
                  </a:cubicBezTo>
                  <a:cubicBezTo>
                    <a:pt x="617040" y="755604"/>
                    <a:pt x="795009" y="586456"/>
                    <a:pt x="795009" y="377802"/>
                  </a:cubicBezTo>
                  <a:cubicBezTo>
                    <a:pt x="795009" y="169148"/>
                    <a:pt x="617040" y="0"/>
                    <a:pt x="397504" y="0"/>
                  </a:cubicBezTo>
                  <a:close/>
                </a:path>
              </a:pathLst>
            </a:custGeom>
            <a:solidFill>
              <a:srgbClr val="F8F8F8"/>
            </a:solidFill>
            <a:ln w="104775" cap="sq">
              <a:solidFill>
                <a:srgbClr val="16929D"/>
              </a:solidFill>
              <a:prstDash val="solid"/>
              <a:miter/>
            </a:ln>
          </p:spPr>
        </p:sp>
        <p:sp>
          <p:nvSpPr>
            <p:cNvPr id="133" name="TextBox 133">
              <a:extLst>
                <a:ext uri="{FF2B5EF4-FFF2-40B4-BE49-F238E27FC236}">
                  <a16:creationId xmlns:a16="http://schemas.microsoft.com/office/drawing/2014/main" id="{86179CE1-D80E-4D80-AA53-484917C52D87}"/>
                </a:ext>
              </a:extLst>
            </p:cNvPr>
            <p:cNvSpPr txBox="1"/>
            <p:nvPr/>
          </p:nvSpPr>
          <p:spPr>
            <a:xfrm>
              <a:off x="74532" y="99413"/>
              <a:ext cx="645945" cy="585353"/>
            </a:xfrm>
            <a:prstGeom prst="rect">
              <a:avLst/>
            </a:prstGeom>
          </p:spPr>
          <p:txBody>
            <a:bodyPr lIns="35153" tIns="35153" rIns="35153" bIns="35153" rtlCol="0" anchor="ctr"/>
            <a:lstStyle/>
            <a:p>
              <a:pPr algn="ctr">
                <a:lnSpc>
                  <a:spcPts val="2775"/>
                </a:lnSpc>
              </a:pPr>
              <a:endParaRPr/>
            </a:p>
          </p:txBody>
        </p:sp>
      </p:grpSp>
      <p:grpSp>
        <p:nvGrpSpPr>
          <p:cNvPr id="134" name="Group 134">
            <a:extLst>
              <a:ext uri="{FF2B5EF4-FFF2-40B4-BE49-F238E27FC236}">
                <a16:creationId xmlns:a16="http://schemas.microsoft.com/office/drawing/2014/main" id="{A585655F-25AD-493F-A014-13C63DE28686}"/>
              </a:ext>
            </a:extLst>
          </p:cNvPr>
          <p:cNvGrpSpPr/>
          <p:nvPr/>
        </p:nvGrpSpPr>
        <p:grpSpPr>
          <a:xfrm rot="5400000">
            <a:off x="9286892" y="2357508"/>
            <a:ext cx="2084576" cy="2071718"/>
            <a:chOff x="0" y="0"/>
            <a:chExt cx="798009" cy="793087"/>
          </a:xfrm>
        </p:grpSpPr>
        <p:sp>
          <p:nvSpPr>
            <p:cNvPr id="135" name="Freeform 135">
              <a:extLst>
                <a:ext uri="{FF2B5EF4-FFF2-40B4-BE49-F238E27FC236}">
                  <a16:creationId xmlns:a16="http://schemas.microsoft.com/office/drawing/2014/main" id="{6ED49FAD-FDD6-40AA-98C8-3593DE237665}"/>
                </a:ext>
              </a:extLst>
            </p:cNvPr>
            <p:cNvSpPr/>
            <p:nvPr/>
          </p:nvSpPr>
          <p:spPr>
            <a:xfrm>
              <a:off x="0" y="0"/>
              <a:ext cx="798009" cy="793087"/>
            </a:xfrm>
            <a:custGeom>
              <a:avLst/>
              <a:gdLst/>
              <a:ahLst/>
              <a:cxnLst/>
              <a:rect l="l" t="t" r="r" b="b"/>
              <a:pathLst>
                <a:path w="798009" h="793087">
                  <a:moveTo>
                    <a:pt x="129987" y="0"/>
                  </a:moveTo>
                  <a:lnTo>
                    <a:pt x="668022" y="0"/>
                  </a:lnTo>
                  <a:cubicBezTo>
                    <a:pt x="739812" y="0"/>
                    <a:pt x="798009" y="58197"/>
                    <a:pt x="798009" y="129987"/>
                  </a:cubicBezTo>
                  <a:lnTo>
                    <a:pt x="798009" y="663100"/>
                  </a:lnTo>
                  <a:cubicBezTo>
                    <a:pt x="798009" y="697574"/>
                    <a:pt x="784314" y="730637"/>
                    <a:pt x="759936" y="755014"/>
                  </a:cubicBezTo>
                  <a:cubicBezTo>
                    <a:pt x="735559" y="779392"/>
                    <a:pt x="702497" y="793087"/>
                    <a:pt x="668022" y="793087"/>
                  </a:cubicBezTo>
                  <a:lnTo>
                    <a:pt x="129987" y="793087"/>
                  </a:lnTo>
                  <a:cubicBezTo>
                    <a:pt x="58197" y="793087"/>
                    <a:pt x="0" y="734890"/>
                    <a:pt x="0" y="663100"/>
                  </a:cubicBezTo>
                  <a:lnTo>
                    <a:pt x="0" y="129987"/>
                  </a:lnTo>
                  <a:cubicBezTo>
                    <a:pt x="0" y="58197"/>
                    <a:pt x="58197" y="0"/>
                    <a:pt x="129987" y="0"/>
                  </a:cubicBezTo>
                  <a:close/>
                </a:path>
              </a:pathLst>
            </a:custGeom>
            <a:solidFill>
              <a:srgbClr val="D7D4E9"/>
            </a:solidFill>
            <a:ln w="9525" cap="rnd">
              <a:solidFill>
                <a:srgbClr val="F8F8F8"/>
              </a:solidFill>
              <a:prstDash val="solid"/>
              <a:round/>
            </a:ln>
          </p:spPr>
        </p:sp>
        <p:sp>
          <p:nvSpPr>
            <p:cNvPr id="136" name="TextBox 136">
              <a:extLst>
                <a:ext uri="{FF2B5EF4-FFF2-40B4-BE49-F238E27FC236}">
                  <a16:creationId xmlns:a16="http://schemas.microsoft.com/office/drawing/2014/main" id="{449FB204-82E4-4E18-A70E-C1D3F09DD969}"/>
                </a:ext>
              </a:extLst>
            </p:cNvPr>
            <p:cNvSpPr txBox="1"/>
            <p:nvPr/>
          </p:nvSpPr>
          <p:spPr>
            <a:xfrm>
              <a:off x="0" y="28575"/>
              <a:ext cx="798009" cy="764512"/>
            </a:xfrm>
            <a:prstGeom prst="rect">
              <a:avLst/>
            </a:prstGeom>
          </p:spPr>
          <p:txBody>
            <a:bodyPr lIns="34950" tIns="34950" rIns="34950" bIns="34950" rtlCol="0" anchor="ctr"/>
            <a:lstStyle/>
            <a:p>
              <a:pPr algn="ctr">
                <a:lnSpc>
                  <a:spcPts val="2775"/>
                </a:lnSpc>
              </a:pPr>
              <a:endParaRPr/>
            </a:p>
          </p:txBody>
        </p:sp>
      </p:grpSp>
      <p:grpSp>
        <p:nvGrpSpPr>
          <p:cNvPr id="137" name="Group 137">
            <a:extLst>
              <a:ext uri="{FF2B5EF4-FFF2-40B4-BE49-F238E27FC236}">
                <a16:creationId xmlns:a16="http://schemas.microsoft.com/office/drawing/2014/main" id="{6338A24E-8A77-4035-82FC-937EF56B9910}"/>
              </a:ext>
            </a:extLst>
          </p:cNvPr>
          <p:cNvGrpSpPr/>
          <p:nvPr/>
        </p:nvGrpSpPr>
        <p:grpSpPr>
          <a:xfrm rot="5400000">
            <a:off x="9998672" y="2036162"/>
            <a:ext cx="660637" cy="629836"/>
            <a:chOff x="0" y="0"/>
            <a:chExt cx="826985" cy="788428"/>
          </a:xfrm>
        </p:grpSpPr>
        <p:sp>
          <p:nvSpPr>
            <p:cNvPr id="138" name="Freeform 138">
              <a:extLst>
                <a:ext uri="{FF2B5EF4-FFF2-40B4-BE49-F238E27FC236}">
                  <a16:creationId xmlns:a16="http://schemas.microsoft.com/office/drawing/2014/main" id="{BA102041-2AD7-4BA7-B846-40B84991ED11}"/>
                </a:ext>
              </a:extLst>
            </p:cNvPr>
            <p:cNvSpPr/>
            <p:nvPr/>
          </p:nvSpPr>
          <p:spPr>
            <a:xfrm>
              <a:off x="0" y="0"/>
              <a:ext cx="826985" cy="788428"/>
            </a:xfrm>
            <a:custGeom>
              <a:avLst/>
              <a:gdLst/>
              <a:ahLst/>
              <a:cxnLst/>
              <a:rect l="l" t="t" r="r" b="b"/>
              <a:pathLst>
                <a:path w="826985" h="788428">
                  <a:moveTo>
                    <a:pt x="413493" y="0"/>
                  </a:moveTo>
                  <a:cubicBezTo>
                    <a:pt x="185127" y="0"/>
                    <a:pt x="0" y="176496"/>
                    <a:pt x="0" y="394214"/>
                  </a:cubicBezTo>
                  <a:cubicBezTo>
                    <a:pt x="0" y="611933"/>
                    <a:pt x="185127" y="788428"/>
                    <a:pt x="413493" y="788428"/>
                  </a:cubicBezTo>
                  <a:cubicBezTo>
                    <a:pt x="641858" y="788428"/>
                    <a:pt x="826985" y="611933"/>
                    <a:pt x="826985" y="394214"/>
                  </a:cubicBezTo>
                  <a:cubicBezTo>
                    <a:pt x="826985" y="176496"/>
                    <a:pt x="641858" y="0"/>
                    <a:pt x="413493" y="0"/>
                  </a:cubicBezTo>
                  <a:close/>
                </a:path>
              </a:pathLst>
            </a:custGeom>
            <a:solidFill>
              <a:srgbClr val="F8F8F8"/>
            </a:solidFill>
            <a:ln w="200025" cap="sq">
              <a:solidFill>
                <a:srgbClr val="F8F8F8"/>
              </a:solidFill>
              <a:prstDash val="solid"/>
              <a:miter/>
            </a:ln>
          </p:spPr>
        </p:sp>
        <p:sp>
          <p:nvSpPr>
            <p:cNvPr id="139" name="TextBox 139">
              <a:extLst>
                <a:ext uri="{FF2B5EF4-FFF2-40B4-BE49-F238E27FC236}">
                  <a16:creationId xmlns:a16="http://schemas.microsoft.com/office/drawing/2014/main" id="{CB5CDB53-EFE1-42C8-A20E-5B7820E9BFCD}"/>
                </a:ext>
              </a:extLst>
            </p:cNvPr>
            <p:cNvSpPr txBox="1"/>
            <p:nvPr/>
          </p:nvSpPr>
          <p:spPr>
            <a:xfrm>
              <a:off x="77530" y="102490"/>
              <a:ext cx="671925" cy="612023"/>
            </a:xfrm>
            <a:prstGeom prst="rect">
              <a:avLst/>
            </a:prstGeom>
          </p:spPr>
          <p:txBody>
            <a:bodyPr lIns="35153" tIns="35153" rIns="35153" bIns="35153" rtlCol="0" anchor="ctr"/>
            <a:lstStyle/>
            <a:p>
              <a:pPr algn="ctr">
                <a:lnSpc>
                  <a:spcPts val="2775"/>
                </a:lnSpc>
              </a:pPr>
              <a:endParaRPr/>
            </a:p>
          </p:txBody>
        </p:sp>
      </p:grpSp>
      <p:grpSp>
        <p:nvGrpSpPr>
          <p:cNvPr id="140" name="Group 140">
            <a:extLst>
              <a:ext uri="{FF2B5EF4-FFF2-40B4-BE49-F238E27FC236}">
                <a16:creationId xmlns:a16="http://schemas.microsoft.com/office/drawing/2014/main" id="{812EE9F9-96B4-41FD-83CE-0BEE0541298B}"/>
              </a:ext>
            </a:extLst>
          </p:cNvPr>
          <p:cNvGrpSpPr/>
          <p:nvPr/>
        </p:nvGrpSpPr>
        <p:grpSpPr>
          <a:xfrm rot="5400000">
            <a:off x="10014712" y="2052378"/>
            <a:ext cx="628558" cy="597403"/>
            <a:chOff x="0" y="0"/>
            <a:chExt cx="795009" cy="755604"/>
          </a:xfrm>
        </p:grpSpPr>
        <p:sp>
          <p:nvSpPr>
            <p:cNvPr id="141" name="Freeform 141">
              <a:extLst>
                <a:ext uri="{FF2B5EF4-FFF2-40B4-BE49-F238E27FC236}">
                  <a16:creationId xmlns:a16="http://schemas.microsoft.com/office/drawing/2014/main" id="{CB472F97-643E-4C6C-898B-E0637B5C595F}"/>
                </a:ext>
              </a:extLst>
            </p:cNvPr>
            <p:cNvSpPr/>
            <p:nvPr/>
          </p:nvSpPr>
          <p:spPr>
            <a:xfrm>
              <a:off x="0" y="0"/>
              <a:ext cx="795009" cy="755604"/>
            </a:xfrm>
            <a:custGeom>
              <a:avLst/>
              <a:gdLst/>
              <a:ahLst/>
              <a:cxnLst/>
              <a:rect l="l" t="t" r="r" b="b"/>
              <a:pathLst>
                <a:path w="795009" h="755604">
                  <a:moveTo>
                    <a:pt x="397504" y="0"/>
                  </a:moveTo>
                  <a:cubicBezTo>
                    <a:pt x="177969" y="0"/>
                    <a:pt x="0" y="169148"/>
                    <a:pt x="0" y="377802"/>
                  </a:cubicBezTo>
                  <a:cubicBezTo>
                    <a:pt x="0" y="586456"/>
                    <a:pt x="177969" y="755604"/>
                    <a:pt x="397504" y="755604"/>
                  </a:cubicBezTo>
                  <a:cubicBezTo>
                    <a:pt x="617040" y="755604"/>
                    <a:pt x="795009" y="586456"/>
                    <a:pt x="795009" y="377802"/>
                  </a:cubicBezTo>
                  <a:cubicBezTo>
                    <a:pt x="795009" y="169148"/>
                    <a:pt x="617040" y="0"/>
                    <a:pt x="397504" y="0"/>
                  </a:cubicBezTo>
                  <a:close/>
                </a:path>
              </a:pathLst>
            </a:custGeom>
            <a:solidFill>
              <a:srgbClr val="F8F8F8"/>
            </a:solidFill>
            <a:ln w="104775" cap="sq">
              <a:solidFill>
                <a:srgbClr val="8378C6"/>
              </a:solidFill>
              <a:prstDash val="solid"/>
              <a:miter/>
            </a:ln>
          </p:spPr>
        </p:sp>
        <p:sp>
          <p:nvSpPr>
            <p:cNvPr id="142" name="TextBox 142">
              <a:extLst>
                <a:ext uri="{FF2B5EF4-FFF2-40B4-BE49-F238E27FC236}">
                  <a16:creationId xmlns:a16="http://schemas.microsoft.com/office/drawing/2014/main" id="{26161038-17CB-490C-85D8-B2B12B898BD0}"/>
                </a:ext>
              </a:extLst>
            </p:cNvPr>
            <p:cNvSpPr txBox="1"/>
            <p:nvPr/>
          </p:nvSpPr>
          <p:spPr>
            <a:xfrm>
              <a:off x="74532" y="99413"/>
              <a:ext cx="645945" cy="585353"/>
            </a:xfrm>
            <a:prstGeom prst="rect">
              <a:avLst/>
            </a:prstGeom>
          </p:spPr>
          <p:txBody>
            <a:bodyPr lIns="35153" tIns="35153" rIns="35153" bIns="35153" rtlCol="0" anchor="ctr"/>
            <a:lstStyle/>
            <a:p>
              <a:pPr algn="ctr">
                <a:lnSpc>
                  <a:spcPts val="2775"/>
                </a:lnSpc>
              </a:pPr>
              <a:endParaRPr/>
            </a:p>
          </p:txBody>
        </p:sp>
      </p:grpSp>
      <p:sp>
        <p:nvSpPr>
          <p:cNvPr id="143" name="Freeform 143">
            <a:extLst>
              <a:ext uri="{FF2B5EF4-FFF2-40B4-BE49-F238E27FC236}">
                <a16:creationId xmlns:a16="http://schemas.microsoft.com/office/drawing/2014/main" id="{6DCFCE5D-32A8-4512-A754-8DD93838898A}"/>
              </a:ext>
            </a:extLst>
          </p:cNvPr>
          <p:cNvSpPr/>
          <p:nvPr/>
        </p:nvSpPr>
        <p:spPr>
          <a:xfrm rot="5400000">
            <a:off x="12122756" y="4189477"/>
            <a:ext cx="706561" cy="482107"/>
          </a:xfrm>
          <a:custGeom>
            <a:avLst/>
            <a:gdLst/>
            <a:ahLst/>
            <a:cxnLst/>
            <a:rect l="l" t="t" r="r" b="b"/>
            <a:pathLst>
              <a:path w="706561" h="482107">
                <a:moveTo>
                  <a:pt x="0" y="0"/>
                </a:moveTo>
                <a:lnTo>
                  <a:pt x="706561" y="0"/>
                </a:lnTo>
                <a:lnTo>
                  <a:pt x="706561" y="482107"/>
                </a:lnTo>
                <a:lnTo>
                  <a:pt x="0" y="48210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-168898"/>
            </a:stretch>
          </a:blipFill>
        </p:spPr>
      </p:sp>
      <p:grpSp>
        <p:nvGrpSpPr>
          <p:cNvPr id="144" name="Group 144">
            <a:extLst>
              <a:ext uri="{FF2B5EF4-FFF2-40B4-BE49-F238E27FC236}">
                <a16:creationId xmlns:a16="http://schemas.microsoft.com/office/drawing/2014/main" id="{5EB88D5B-CD45-4A70-A80D-DDF4874F97DD}"/>
              </a:ext>
            </a:extLst>
          </p:cNvPr>
          <p:cNvGrpSpPr/>
          <p:nvPr/>
        </p:nvGrpSpPr>
        <p:grpSpPr>
          <a:xfrm rot="5400000">
            <a:off x="11434999" y="2352383"/>
            <a:ext cx="2084576" cy="2071718"/>
            <a:chOff x="0" y="0"/>
            <a:chExt cx="798009" cy="793087"/>
          </a:xfrm>
        </p:grpSpPr>
        <p:sp>
          <p:nvSpPr>
            <p:cNvPr id="145" name="Freeform 145">
              <a:extLst>
                <a:ext uri="{FF2B5EF4-FFF2-40B4-BE49-F238E27FC236}">
                  <a16:creationId xmlns:a16="http://schemas.microsoft.com/office/drawing/2014/main" id="{BC5DD764-2B0E-4E54-BDBD-668DA3BE3990}"/>
                </a:ext>
              </a:extLst>
            </p:cNvPr>
            <p:cNvSpPr/>
            <p:nvPr/>
          </p:nvSpPr>
          <p:spPr>
            <a:xfrm>
              <a:off x="0" y="0"/>
              <a:ext cx="798009" cy="793087"/>
            </a:xfrm>
            <a:custGeom>
              <a:avLst/>
              <a:gdLst/>
              <a:ahLst/>
              <a:cxnLst/>
              <a:rect l="l" t="t" r="r" b="b"/>
              <a:pathLst>
                <a:path w="798009" h="793087">
                  <a:moveTo>
                    <a:pt x="129987" y="0"/>
                  </a:moveTo>
                  <a:lnTo>
                    <a:pt x="668022" y="0"/>
                  </a:lnTo>
                  <a:cubicBezTo>
                    <a:pt x="739812" y="0"/>
                    <a:pt x="798009" y="58197"/>
                    <a:pt x="798009" y="129987"/>
                  </a:cubicBezTo>
                  <a:lnTo>
                    <a:pt x="798009" y="663100"/>
                  </a:lnTo>
                  <a:cubicBezTo>
                    <a:pt x="798009" y="697574"/>
                    <a:pt x="784314" y="730637"/>
                    <a:pt x="759936" y="755014"/>
                  </a:cubicBezTo>
                  <a:cubicBezTo>
                    <a:pt x="735559" y="779392"/>
                    <a:pt x="702497" y="793087"/>
                    <a:pt x="668022" y="793087"/>
                  </a:cubicBezTo>
                  <a:lnTo>
                    <a:pt x="129987" y="793087"/>
                  </a:lnTo>
                  <a:cubicBezTo>
                    <a:pt x="58197" y="793087"/>
                    <a:pt x="0" y="734890"/>
                    <a:pt x="0" y="663100"/>
                  </a:cubicBezTo>
                  <a:lnTo>
                    <a:pt x="0" y="129987"/>
                  </a:lnTo>
                  <a:cubicBezTo>
                    <a:pt x="0" y="58197"/>
                    <a:pt x="58197" y="0"/>
                    <a:pt x="129987" y="0"/>
                  </a:cubicBezTo>
                  <a:close/>
                </a:path>
              </a:pathLst>
            </a:custGeom>
            <a:solidFill>
              <a:srgbClr val="BEDEB9"/>
            </a:solidFill>
            <a:ln w="9525" cap="rnd">
              <a:solidFill>
                <a:srgbClr val="F8F8F8"/>
              </a:solidFill>
              <a:prstDash val="solid"/>
              <a:round/>
            </a:ln>
          </p:spPr>
        </p:sp>
        <p:sp>
          <p:nvSpPr>
            <p:cNvPr id="146" name="TextBox 146">
              <a:extLst>
                <a:ext uri="{FF2B5EF4-FFF2-40B4-BE49-F238E27FC236}">
                  <a16:creationId xmlns:a16="http://schemas.microsoft.com/office/drawing/2014/main" id="{F18D29A5-5C10-4724-93BE-4AA2256607FC}"/>
                </a:ext>
              </a:extLst>
            </p:cNvPr>
            <p:cNvSpPr txBox="1"/>
            <p:nvPr/>
          </p:nvSpPr>
          <p:spPr>
            <a:xfrm>
              <a:off x="0" y="28575"/>
              <a:ext cx="798009" cy="764512"/>
            </a:xfrm>
            <a:prstGeom prst="rect">
              <a:avLst/>
            </a:prstGeom>
          </p:spPr>
          <p:txBody>
            <a:bodyPr lIns="34950" tIns="34950" rIns="34950" bIns="34950" rtlCol="0" anchor="ctr"/>
            <a:lstStyle/>
            <a:p>
              <a:pPr algn="ctr">
                <a:lnSpc>
                  <a:spcPts val="2775"/>
                </a:lnSpc>
              </a:pPr>
              <a:endParaRPr/>
            </a:p>
          </p:txBody>
        </p:sp>
      </p:grpSp>
      <p:grpSp>
        <p:nvGrpSpPr>
          <p:cNvPr id="147" name="Group 147">
            <a:extLst>
              <a:ext uri="{FF2B5EF4-FFF2-40B4-BE49-F238E27FC236}">
                <a16:creationId xmlns:a16="http://schemas.microsoft.com/office/drawing/2014/main" id="{A2951A57-4A44-4285-9F31-5D1912CB28EA}"/>
              </a:ext>
            </a:extLst>
          </p:cNvPr>
          <p:cNvGrpSpPr/>
          <p:nvPr/>
        </p:nvGrpSpPr>
        <p:grpSpPr>
          <a:xfrm rot="5400000">
            <a:off x="12146968" y="2031037"/>
            <a:ext cx="660637" cy="629836"/>
            <a:chOff x="0" y="0"/>
            <a:chExt cx="826985" cy="788428"/>
          </a:xfrm>
        </p:grpSpPr>
        <p:sp>
          <p:nvSpPr>
            <p:cNvPr id="148" name="Freeform 148">
              <a:extLst>
                <a:ext uri="{FF2B5EF4-FFF2-40B4-BE49-F238E27FC236}">
                  <a16:creationId xmlns:a16="http://schemas.microsoft.com/office/drawing/2014/main" id="{71A510C9-6D3F-45D3-9D81-505E5769CFBD}"/>
                </a:ext>
              </a:extLst>
            </p:cNvPr>
            <p:cNvSpPr/>
            <p:nvPr/>
          </p:nvSpPr>
          <p:spPr>
            <a:xfrm>
              <a:off x="0" y="0"/>
              <a:ext cx="826985" cy="788428"/>
            </a:xfrm>
            <a:custGeom>
              <a:avLst/>
              <a:gdLst/>
              <a:ahLst/>
              <a:cxnLst/>
              <a:rect l="l" t="t" r="r" b="b"/>
              <a:pathLst>
                <a:path w="826985" h="788428">
                  <a:moveTo>
                    <a:pt x="413493" y="0"/>
                  </a:moveTo>
                  <a:cubicBezTo>
                    <a:pt x="185127" y="0"/>
                    <a:pt x="0" y="176496"/>
                    <a:pt x="0" y="394214"/>
                  </a:cubicBezTo>
                  <a:cubicBezTo>
                    <a:pt x="0" y="611933"/>
                    <a:pt x="185127" y="788428"/>
                    <a:pt x="413493" y="788428"/>
                  </a:cubicBezTo>
                  <a:cubicBezTo>
                    <a:pt x="641858" y="788428"/>
                    <a:pt x="826985" y="611933"/>
                    <a:pt x="826985" y="394214"/>
                  </a:cubicBezTo>
                  <a:cubicBezTo>
                    <a:pt x="826985" y="176496"/>
                    <a:pt x="641858" y="0"/>
                    <a:pt x="413493" y="0"/>
                  </a:cubicBezTo>
                  <a:close/>
                </a:path>
              </a:pathLst>
            </a:custGeom>
            <a:solidFill>
              <a:srgbClr val="F8F8F8"/>
            </a:solidFill>
            <a:ln w="200025" cap="sq">
              <a:solidFill>
                <a:srgbClr val="F8F8F8"/>
              </a:solidFill>
              <a:prstDash val="solid"/>
              <a:miter/>
            </a:ln>
          </p:spPr>
        </p:sp>
        <p:sp>
          <p:nvSpPr>
            <p:cNvPr id="149" name="TextBox 149">
              <a:extLst>
                <a:ext uri="{FF2B5EF4-FFF2-40B4-BE49-F238E27FC236}">
                  <a16:creationId xmlns:a16="http://schemas.microsoft.com/office/drawing/2014/main" id="{3DC48003-2DFB-4EED-B7BA-2E444D58B710}"/>
                </a:ext>
              </a:extLst>
            </p:cNvPr>
            <p:cNvSpPr txBox="1"/>
            <p:nvPr/>
          </p:nvSpPr>
          <p:spPr>
            <a:xfrm>
              <a:off x="77530" y="102490"/>
              <a:ext cx="671925" cy="612023"/>
            </a:xfrm>
            <a:prstGeom prst="rect">
              <a:avLst/>
            </a:prstGeom>
          </p:spPr>
          <p:txBody>
            <a:bodyPr lIns="35153" tIns="35153" rIns="35153" bIns="35153" rtlCol="0" anchor="ctr"/>
            <a:lstStyle/>
            <a:p>
              <a:pPr algn="ctr">
                <a:lnSpc>
                  <a:spcPts val="2775"/>
                </a:lnSpc>
              </a:pPr>
              <a:endParaRPr/>
            </a:p>
          </p:txBody>
        </p:sp>
      </p:grpSp>
      <p:grpSp>
        <p:nvGrpSpPr>
          <p:cNvPr id="150" name="Group 150">
            <a:extLst>
              <a:ext uri="{FF2B5EF4-FFF2-40B4-BE49-F238E27FC236}">
                <a16:creationId xmlns:a16="http://schemas.microsoft.com/office/drawing/2014/main" id="{A36CC82D-17B1-4427-8D76-1B13787C5869}"/>
              </a:ext>
            </a:extLst>
          </p:cNvPr>
          <p:cNvGrpSpPr/>
          <p:nvPr/>
        </p:nvGrpSpPr>
        <p:grpSpPr>
          <a:xfrm rot="5400000">
            <a:off x="12163008" y="2047253"/>
            <a:ext cx="628558" cy="597403"/>
            <a:chOff x="0" y="0"/>
            <a:chExt cx="795009" cy="755604"/>
          </a:xfrm>
        </p:grpSpPr>
        <p:sp>
          <p:nvSpPr>
            <p:cNvPr id="151" name="Freeform 151">
              <a:extLst>
                <a:ext uri="{FF2B5EF4-FFF2-40B4-BE49-F238E27FC236}">
                  <a16:creationId xmlns:a16="http://schemas.microsoft.com/office/drawing/2014/main" id="{78D3D504-37F6-41C0-8EBA-FB6532AE3D20}"/>
                </a:ext>
              </a:extLst>
            </p:cNvPr>
            <p:cNvSpPr/>
            <p:nvPr/>
          </p:nvSpPr>
          <p:spPr>
            <a:xfrm>
              <a:off x="0" y="0"/>
              <a:ext cx="795009" cy="755604"/>
            </a:xfrm>
            <a:custGeom>
              <a:avLst/>
              <a:gdLst/>
              <a:ahLst/>
              <a:cxnLst/>
              <a:rect l="l" t="t" r="r" b="b"/>
              <a:pathLst>
                <a:path w="795009" h="755604">
                  <a:moveTo>
                    <a:pt x="397504" y="0"/>
                  </a:moveTo>
                  <a:cubicBezTo>
                    <a:pt x="177969" y="0"/>
                    <a:pt x="0" y="169148"/>
                    <a:pt x="0" y="377802"/>
                  </a:cubicBezTo>
                  <a:cubicBezTo>
                    <a:pt x="0" y="586456"/>
                    <a:pt x="177969" y="755604"/>
                    <a:pt x="397504" y="755604"/>
                  </a:cubicBezTo>
                  <a:cubicBezTo>
                    <a:pt x="617040" y="755604"/>
                    <a:pt x="795009" y="586456"/>
                    <a:pt x="795009" y="377802"/>
                  </a:cubicBezTo>
                  <a:cubicBezTo>
                    <a:pt x="795009" y="169148"/>
                    <a:pt x="617040" y="0"/>
                    <a:pt x="397504" y="0"/>
                  </a:cubicBezTo>
                  <a:close/>
                </a:path>
              </a:pathLst>
            </a:custGeom>
            <a:solidFill>
              <a:srgbClr val="F8F8F8"/>
            </a:solidFill>
            <a:ln w="104775" cap="sq">
              <a:solidFill>
                <a:srgbClr val="139C25"/>
              </a:solidFill>
              <a:prstDash val="solid"/>
              <a:miter/>
            </a:ln>
          </p:spPr>
        </p:sp>
        <p:sp>
          <p:nvSpPr>
            <p:cNvPr id="152" name="TextBox 152">
              <a:extLst>
                <a:ext uri="{FF2B5EF4-FFF2-40B4-BE49-F238E27FC236}">
                  <a16:creationId xmlns:a16="http://schemas.microsoft.com/office/drawing/2014/main" id="{5B7FF83F-29E6-4695-AB91-1EFA00050377}"/>
                </a:ext>
              </a:extLst>
            </p:cNvPr>
            <p:cNvSpPr txBox="1"/>
            <p:nvPr/>
          </p:nvSpPr>
          <p:spPr>
            <a:xfrm>
              <a:off x="74532" y="99413"/>
              <a:ext cx="645945" cy="585353"/>
            </a:xfrm>
            <a:prstGeom prst="rect">
              <a:avLst/>
            </a:prstGeom>
          </p:spPr>
          <p:txBody>
            <a:bodyPr lIns="35153" tIns="35153" rIns="35153" bIns="35153" rtlCol="0" anchor="ctr"/>
            <a:lstStyle/>
            <a:p>
              <a:pPr algn="ctr">
                <a:lnSpc>
                  <a:spcPts val="2775"/>
                </a:lnSpc>
              </a:pPr>
              <a:endParaRPr/>
            </a:p>
          </p:txBody>
        </p:sp>
      </p:grpSp>
      <p:sp>
        <p:nvSpPr>
          <p:cNvPr id="153" name="Freeform 153">
            <a:extLst>
              <a:ext uri="{FF2B5EF4-FFF2-40B4-BE49-F238E27FC236}">
                <a16:creationId xmlns:a16="http://schemas.microsoft.com/office/drawing/2014/main" id="{2804226A-7506-41E4-9221-725359A43764}"/>
              </a:ext>
            </a:extLst>
          </p:cNvPr>
          <p:cNvSpPr/>
          <p:nvPr/>
        </p:nvSpPr>
        <p:spPr>
          <a:xfrm rot="5400000">
            <a:off x="14271052" y="4189477"/>
            <a:ext cx="706561" cy="482107"/>
          </a:xfrm>
          <a:custGeom>
            <a:avLst/>
            <a:gdLst/>
            <a:ahLst/>
            <a:cxnLst/>
            <a:rect l="l" t="t" r="r" b="b"/>
            <a:pathLst>
              <a:path w="706561" h="482107">
                <a:moveTo>
                  <a:pt x="0" y="0"/>
                </a:moveTo>
                <a:lnTo>
                  <a:pt x="706561" y="0"/>
                </a:lnTo>
                <a:lnTo>
                  <a:pt x="706561" y="482107"/>
                </a:lnTo>
                <a:lnTo>
                  <a:pt x="0" y="482107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-168898"/>
            </a:stretch>
          </a:blipFill>
        </p:spPr>
      </p:sp>
      <p:grpSp>
        <p:nvGrpSpPr>
          <p:cNvPr id="154" name="Group 154">
            <a:extLst>
              <a:ext uri="{FF2B5EF4-FFF2-40B4-BE49-F238E27FC236}">
                <a16:creationId xmlns:a16="http://schemas.microsoft.com/office/drawing/2014/main" id="{08A99109-3E5E-4CA4-B950-31B8ED3B5BDF}"/>
              </a:ext>
            </a:extLst>
          </p:cNvPr>
          <p:cNvGrpSpPr/>
          <p:nvPr/>
        </p:nvGrpSpPr>
        <p:grpSpPr>
          <a:xfrm rot="5400000">
            <a:off x="13583295" y="2352383"/>
            <a:ext cx="2084576" cy="2071718"/>
            <a:chOff x="0" y="0"/>
            <a:chExt cx="798009" cy="793087"/>
          </a:xfrm>
        </p:grpSpPr>
        <p:sp>
          <p:nvSpPr>
            <p:cNvPr id="155" name="Freeform 155">
              <a:extLst>
                <a:ext uri="{FF2B5EF4-FFF2-40B4-BE49-F238E27FC236}">
                  <a16:creationId xmlns:a16="http://schemas.microsoft.com/office/drawing/2014/main" id="{F441FDA3-666D-49AA-B5F1-26CE76583C36}"/>
                </a:ext>
              </a:extLst>
            </p:cNvPr>
            <p:cNvSpPr/>
            <p:nvPr/>
          </p:nvSpPr>
          <p:spPr>
            <a:xfrm>
              <a:off x="0" y="0"/>
              <a:ext cx="798009" cy="793087"/>
            </a:xfrm>
            <a:custGeom>
              <a:avLst/>
              <a:gdLst/>
              <a:ahLst/>
              <a:cxnLst/>
              <a:rect l="l" t="t" r="r" b="b"/>
              <a:pathLst>
                <a:path w="798009" h="793087">
                  <a:moveTo>
                    <a:pt x="129987" y="0"/>
                  </a:moveTo>
                  <a:lnTo>
                    <a:pt x="668022" y="0"/>
                  </a:lnTo>
                  <a:cubicBezTo>
                    <a:pt x="739812" y="0"/>
                    <a:pt x="798009" y="58197"/>
                    <a:pt x="798009" y="129987"/>
                  </a:cubicBezTo>
                  <a:lnTo>
                    <a:pt x="798009" y="663100"/>
                  </a:lnTo>
                  <a:cubicBezTo>
                    <a:pt x="798009" y="697574"/>
                    <a:pt x="784314" y="730637"/>
                    <a:pt x="759936" y="755014"/>
                  </a:cubicBezTo>
                  <a:cubicBezTo>
                    <a:pt x="735559" y="779392"/>
                    <a:pt x="702497" y="793087"/>
                    <a:pt x="668022" y="793087"/>
                  </a:cubicBezTo>
                  <a:lnTo>
                    <a:pt x="129987" y="793087"/>
                  </a:lnTo>
                  <a:cubicBezTo>
                    <a:pt x="58197" y="793087"/>
                    <a:pt x="0" y="734890"/>
                    <a:pt x="0" y="663100"/>
                  </a:cubicBezTo>
                  <a:lnTo>
                    <a:pt x="0" y="129987"/>
                  </a:lnTo>
                  <a:cubicBezTo>
                    <a:pt x="0" y="58197"/>
                    <a:pt x="58197" y="0"/>
                    <a:pt x="129987" y="0"/>
                  </a:cubicBezTo>
                  <a:close/>
                </a:path>
              </a:pathLst>
            </a:custGeom>
            <a:solidFill>
              <a:srgbClr val="E7D4B6"/>
            </a:solidFill>
            <a:ln w="9525" cap="rnd">
              <a:solidFill>
                <a:srgbClr val="F8F8F8"/>
              </a:solidFill>
              <a:prstDash val="solid"/>
              <a:round/>
            </a:ln>
          </p:spPr>
        </p:sp>
        <p:sp>
          <p:nvSpPr>
            <p:cNvPr id="156" name="TextBox 156">
              <a:extLst>
                <a:ext uri="{FF2B5EF4-FFF2-40B4-BE49-F238E27FC236}">
                  <a16:creationId xmlns:a16="http://schemas.microsoft.com/office/drawing/2014/main" id="{E652E500-D46B-4A8E-9408-872156939FB9}"/>
                </a:ext>
              </a:extLst>
            </p:cNvPr>
            <p:cNvSpPr txBox="1"/>
            <p:nvPr/>
          </p:nvSpPr>
          <p:spPr>
            <a:xfrm>
              <a:off x="0" y="28575"/>
              <a:ext cx="798009" cy="764512"/>
            </a:xfrm>
            <a:prstGeom prst="rect">
              <a:avLst/>
            </a:prstGeom>
          </p:spPr>
          <p:txBody>
            <a:bodyPr lIns="34950" tIns="34950" rIns="34950" bIns="34950" rtlCol="0" anchor="ctr"/>
            <a:lstStyle/>
            <a:p>
              <a:pPr algn="ctr">
                <a:lnSpc>
                  <a:spcPts val="2775"/>
                </a:lnSpc>
              </a:pPr>
              <a:endParaRPr/>
            </a:p>
          </p:txBody>
        </p:sp>
      </p:grpSp>
      <p:grpSp>
        <p:nvGrpSpPr>
          <p:cNvPr id="157" name="Group 157">
            <a:extLst>
              <a:ext uri="{FF2B5EF4-FFF2-40B4-BE49-F238E27FC236}">
                <a16:creationId xmlns:a16="http://schemas.microsoft.com/office/drawing/2014/main" id="{BDC06BC1-B6AD-4A06-9909-100886989C06}"/>
              </a:ext>
            </a:extLst>
          </p:cNvPr>
          <p:cNvGrpSpPr/>
          <p:nvPr/>
        </p:nvGrpSpPr>
        <p:grpSpPr>
          <a:xfrm rot="5400000">
            <a:off x="14295264" y="2031037"/>
            <a:ext cx="660637" cy="629836"/>
            <a:chOff x="0" y="0"/>
            <a:chExt cx="826985" cy="788428"/>
          </a:xfrm>
        </p:grpSpPr>
        <p:sp>
          <p:nvSpPr>
            <p:cNvPr id="158" name="Freeform 158">
              <a:extLst>
                <a:ext uri="{FF2B5EF4-FFF2-40B4-BE49-F238E27FC236}">
                  <a16:creationId xmlns:a16="http://schemas.microsoft.com/office/drawing/2014/main" id="{8735873C-24DA-4D3B-9624-6E18DFF48AA3}"/>
                </a:ext>
              </a:extLst>
            </p:cNvPr>
            <p:cNvSpPr/>
            <p:nvPr/>
          </p:nvSpPr>
          <p:spPr>
            <a:xfrm>
              <a:off x="0" y="0"/>
              <a:ext cx="826985" cy="788428"/>
            </a:xfrm>
            <a:custGeom>
              <a:avLst/>
              <a:gdLst/>
              <a:ahLst/>
              <a:cxnLst/>
              <a:rect l="l" t="t" r="r" b="b"/>
              <a:pathLst>
                <a:path w="826985" h="788428">
                  <a:moveTo>
                    <a:pt x="413493" y="0"/>
                  </a:moveTo>
                  <a:cubicBezTo>
                    <a:pt x="185127" y="0"/>
                    <a:pt x="0" y="176496"/>
                    <a:pt x="0" y="394214"/>
                  </a:cubicBezTo>
                  <a:cubicBezTo>
                    <a:pt x="0" y="611933"/>
                    <a:pt x="185127" y="788428"/>
                    <a:pt x="413493" y="788428"/>
                  </a:cubicBezTo>
                  <a:cubicBezTo>
                    <a:pt x="641858" y="788428"/>
                    <a:pt x="826985" y="611933"/>
                    <a:pt x="826985" y="394214"/>
                  </a:cubicBezTo>
                  <a:cubicBezTo>
                    <a:pt x="826985" y="176496"/>
                    <a:pt x="641858" y="0"/>
                    <a:pt x="413493" y="0"/>
                  </a:cubicBezTo>
                  <a:close/>
                </a:path>
              </a:pathLst>
            </a:custGeom>
            <a:solidFill>
              <a:srgbClr val="F8F8F8"/>
            </a:solidFill>
            <a:ln w="200025" cap="sq">
              <a:solidFill>
                <a:srgbClr val="F8F8F8"/>
              </a:solidFill>
              <a:prstDash val="solid"/>
              <a:miter/>
            </a:ln>
          </p:spPr>
        </p:sp>
        <p:sp>
          <p:nvSpPr>
            <p:cNvPr id="159" name="TextBox 159">
              <a:extLst>
                <a:ext uri="{FF2B5EF4-FFF2-40B4-BE49-F238E27FC236}">
                  <a16:creationId xmlns:a16="http://schemas.microsoft.com/office/drawing/2014/main" id="{62A11B19-8DBF-4A87-B10C-3CADA8C383CF}"/>
                </a:ext>
              </a:extLst>
            </p:cNvPr>
            <p:cNvSpPr txBox="1"/>
            <p:nvPr/>
          </p:nvSpPr>
          <p:spPr>
            <a:xfrm>
              <a:off x="77530" y="102490"/>
              <a:ext cx="671925" cy="612023"/>
            </a:xfrm>
            <a:prstGeom prst="rect">
              <a:avLst/>
            </a:prstGeom>
          </p:spPr>
          <p:txBody>
            <a:bodyPr lIns="35153" tIns="35153" rIns="35153" bIns="35153" rtlCol="0" anchor="ctr"/>
            <a:lstStyle/>
            <a:p>
              <a:pPr algn="ctr">
                <a:lnSpc>
                  <a:spcPts val="2775"/>
                </a:lnSpc>
              </a:pPr>
              <a:endParaRPr/>
            </a:p>
          </p:txBody>
        </p:sp>
      </p:grpSp>
      <p:grpSp>
        <p:nvGrpSpPr>
          <p:cNvPr id="160" name="Group 160">
            <a:extLst>
              <a:ext uri="{FF2B5EF4-FFF2-40B4-BE49-F238E27FC236}">
                <a16:creationId xmlns:a16="http://schemas.microsoft.com/office/drawing/2014/main" id="{C8DBFCEA-C358-4B55-81FA-D5CB00A1890D}"/>
              </a:ext>
            </a:extLst>
          </p:cNvPr>
          <p:cNvGrpSpPr/>
          <p:nvPr/>
        </p:nvGrpSpPr>
        <p:grpSpPr>
          <a:xfrm rot="5400000">
            <a:off x="14311304" y="2047253"/>
            <a:ext cx="628558" cy="597403"/>
            <a:chOff x="0" y="0"/>
            <a:chExt cx="795009" cy="755604"/>
          </a:xfrm>
        </p:grpSpPr>
        <p:sp>
          <p:nvSpPr>
            <p:cNvPr id="161" name="Freeform 161">
              <a:extLst>
                <a:ext uri="{FF2B5EF4-FFF2-40B4-BE49-F238E27FC236}">
                  <a16:creationId xmlns:a16="http://schemas.microsoft.com/office/drawing/2014/main" id="{C0086E55-0C74-4EAE-ABA0-E19DBD2BBEDF}"/>
                </a:ext>
              </a:extLst>
            </p:cNvPr>
            <p:cNvSpPr/>
            <p:nvPr/>
          </p:nvSpPr>
          <p:spPr>
            <a:xfrm>
              <a:off x="0" y="0"/>
              <a:ext cx="795009" cy="755604"/>
            </a:xfrm>
            <a:custGeom>
              <a:avLst/>
              <a:gdLst/>
              <a:ahLst/>
              <a:cxnLst/>
              <a:rect l="l" t="t" r="r" b="b"/>
              <a:pathLst>
                <a:path w="795009" h="755604">
                  <a:moveTo>
                    <a:pt x="397504" y="0"/>
                  </a:moveTo>
                  <a:cubicBezTo>
                    <a:pt x="177969" y="0"/>
                    <a:pt x="0" y="169148"/>
                    <a:pt x="0" y="377802"/>
                  </a:cubicBezTo>
                  <a:cubicBezTo>
                    <a:pt x="0" y="586456"/>
                    <a:pt x="177969" y="755604"/>
                    <a:pt x="397504" y="755604"/>
                  </a:cubicBezTo>
                  <a:cubicBezTo>
                    <a:pt x="617040" y="755604"/>
                    <a:pt x="795009" y="586456"/>
                    <a:pt x="795009" y="377802"/>
                  </a:cubicBezTo>
                  <a:cubicBezTo>
                    <a:pt x="795009" y="169148"/>
                    <a:pt x="617040" y="0"/>
                    <a:pt x="397504" y="0"/>
                  </a:cubicBezTo>
                  <a:close/>
                </a:path>
              </a:pathLst>
            </a:custGeom>
            <a:solidFill>
              <a:srgbClr val="F8F8F8"/>
            </a:solidFill>
            <a:ln w="104775" cap="sq">
              <a:solidFill>
                <a:srgbClr val="DFAA22"/>
              </a:solidFill>
              <a:prstDash val="solid"/>
              <a:miter/>
            </a:ln>
          </p:spPr>
        </p:sp>
        <p:sp>
          <p:nvSpPr>
            <p:cNvPr id="162" name="TextBox 162">
              <a:extLst>
                <a:ext uri="{FF2B5EF4-FFF2-40B4-BE49-F238E27FC236}">
                  <a16:creationId xmlns:a16="http://schemas.microsoft.com/office/drawing/2014/main" id="{3A84B827-1A8E-4697-A5F8-7C305FFCE829}"/>
                </a:ext>
              </a:extLst>
            </p:cNvPr>
            <p:cNvSpPr txBox="1"/>
            <p:nvPr/>
          </p:nvSpPr>
          <p:spPr>
            <a:xfrm>
              <a:off x="74532" y="99413"/>
              <a:ext cx="645945" cy="585353"/>
            </a:xfrm>
            <a:prstGeom prst="rect">
              <a:avLst/>
            </a:prstGeom>
          </p:spPr>
          <p:txBody>
            <a:bodyPr lIns="35153" tIns="35153" rIns="35153" bIns="35153" rtlCol="0" anchor="ctr"/>
            <a:lstStyle/>
            <a:p>
              <a:pPr algn="ctr">
                <a:lnSpc>
                  <a:spcPts val="2775"/>
                </a:lnSpc>
              </a:pPr>
              <a:endParaRPr/>
            </a:p>
          </p:txBody>
        </p:sp>
      </p:grpSp>
      <p:sp>
        <p:nvSpPr>
          <p:cNvPr id="163" name="Freeform 163">
            <a:extLst>
              <a:ext uri="{FF2B5EF4-FFF2-40B4-BE49-F238E27FC236}">
                <a16:creationId xmlns:a16="http://schemas.microsoft.com/office/drawing/2014/main" id="{F4DA282D-BC5C-4895-8997-69D54BA0C30A}"/>
              </a:ext>
            </a:extLst>
          </p:cNvPr>
          <p:cNvSpPr/>
          <p:nvPr/>
        </p:nvSpPr>
        <p:spPr>
          <a:xfrm>
            <a:off x="12311560" y="2180140"/>
            <a:ext cx="278038" cy="280075"/>
          </a:xfrm>
          <a:custGeom>
            <a:avLst/>
            <a:gdLst/>
            <a:ahLst/>
            <a:cxnLst/>
            <a:rect l="l" t="t" r="r" b="b"/>
            <a:pathLst>
              <a:path w="278038" h="280075">
                <a:moveTo>
                  <a:pt x="0" y="0"/>
                </a:moveTo>
                <a:lnTo>
                  <a:pt x="278039" y="0"/>
                </a:lnTo>
                <a:lnTo>
                  <a:pt x="278039" y="280075"/>
                </a:lnTo>
                <a:lnTo>
                  <a:pt x="0" y="28007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64" name="Freeform 164">
            <a:extLst>
              <a:ext uri="{FF2B5EF4-FFF2-40B4-BE49-F238E27FC236}">
                <a16:creationId xmlns:a16="http://schemas.microsoft.com/office/drawing/2014/main" id="{811174F6-0F99-4F2D-930A-888433F3C451}"/>
              </a:ext>
            </a:extLst>
          </p:cNvPr>
          <p:cNvSpPr/>
          <p:nvPr/>
        </p:nvSpPr>
        <p:spPr>
          <a:xfrm rot="2700000">
            <a:off x="12418827" y="2449775"/>
            <a:ext cx="87140" cy="84446"/>
          </a:xfrm>
          <a:custGeom>
            <a:avLst/>
            <a:gdLst/>
            <a:ahLst/>
            <a:cxnLst/>
            <a:rect l="l" t="t" r="r" b="b"/>
            <a:pathLst>
              <a:path w="87140" h="84446">
                <a:moveTo>
                  <a:pt x="0" y="0"/>
                </a:moveTo>
                <a:lnTo>
                  <a:pt x="87140" y="0"/>
                </a:lnTo>
                <a:lnTo>
                  <a:pt x="87140" y="84446"/>
                </a:lnTo>
                <a:lnTo>
                  <a:pt x="0" y="84446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165" name="Freeform 165">
            <a:extLst>
              <a:ext uri="{FF2B5EF4-FFF2-40B4-BE49-F238E27FC236}">
                <a16:creationId xmlns:a16="http://schemas.microsoft.com/office/drawing/2014/main" id="{7B687A59-6065-4767-A780-62977C40134C}"/>
              </a:ext>
            </a:extLst>
          </p:cNvPr>
          <p:cNvSpPr/>
          <p:nvPr/>
        </p:nvSpPr>
        <p:spPr>
          <a:xfrm>
            <a:off x="8042632" y="2220108"/>
            <a:ext cx="275018" cy="240516"/>
          </a:xfrm>
          <a:custGeom>
            <a:avLst/>
            <a:gdLst/>
            <a:ahLst/>
            <a:cxnLst/>
            <a:rect l="l" t="t" r="r" b="b"/>
            <a:pathLst>
              <a:path w="275018" h="240516">
                <a:moveTo>
                  <a:pt x="0" y="0"/>
                </a:moveTo>
                <a:lnTo>
                  <a:pt x="275019" y="0"/>
                </a:lnTo>
                <a:lnTo>
                  <a:pt x="275019" y="240516"/>
                </a:lnTo>
                <a:lnTo>
                  <a:pt x="0" y="240516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166" name="Freeform 166">
            <a:extLst>
              <a:ext uri="{FF2B5EF4-FFF2-40B4-BE49-F238E27FC236}">
                <a16:creationId xmlns:a16="http://schemas.microsoft.com/office/drawing/2014/main" id="{D21E32CC-5032-48D5-8AFC-AB843AB01B6D}"/>
              </a:ext>
            </a:extLst>
          </p:cNvPr>
          <p:cNvSpPr/>
          <p:nvPr/>
        </p:nvSpPr>
        <p:spPr>
          <a:xfrm>
            <a:off x="10196563" y="2207526"/>
            <a:ext cx="265680" cy="265680"/>
          </a:xfrm>
          <a:custGeom>
            <a:avLst/>
            <a:gdLst/>
            <a:ahLst/>
            <a:cxnLst/>
            <a:rect l="l" t="t" r="r" b="b"/>
            <a:pathLst>
              <a:path w="265680" h="265680">
                <a:moveTo>
                  <a:pt x="0" y="0"/>
                </a:moveTo>
                <a:lnTo>
                  <a:pt x="265680" y="0"/>
                </a:lnTo>
                <a:lnTo>
                  <a:pt x="265680" y="265680"/>
                </a:lnTo>
                <a:lnTo>
                  <a:pt x="0" y="265680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167" name="Freeform 167">
            <a:extLst>
              <a:ext uri="{FF2B5EF4-FFF2-40B4-BE49-F238E27FC236}">
                <a16:creationId xmlns:a16="http://schemas.microsoft.com/office/drawing/2014/main" id="{46AB5B9D-F11F-4EDA-AD35-A4EC660D738B}"/>
              </a:ext>
            </a:extLst>
          </p:cNvPr>
          <p:cNvSpPr/>
          <p:nvPr/>
        </p:nvSpPr>
        <p:spPr>
          <a:xfrm>
            <a:off x="14511689" y="2191742"/>
            <a:ext cx="227042" cy="323413"/>
          </a:xfrm>
          <a:custGeom>
            <a:avLst/>
            <a:gdLst/>
            <a:ahLst/>
            <a:cxnLst/>
            <a:rect l="l" t="t" r="r" b="b"/>
            <a:pathLst>
              <a:path w="227042" h="323413">
                <a:moveTo>
                  <a:pt x="0" y="0"/>
                </a:moveTo>
                <a:lnTo>
                  <a:pt x="227042" y="0"/>
                </a:lnTo>
                <a:lnTo>
                  <a:pt x="227042" y="323413"/>
                </a:lnTo>
                <a:lnTo>
                  <a:pt x="0" y="323413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</p:sp>
      <p:sp>
        <p:nvSpPr>
          <p:cNvPr id="168" name="Freeform 168">
            <a:extLst>
              <a:ext uri="{FF2B5EF4-FFF2-40B4-BE49-F238E27FC236}">
                <a16:creationId xmlns:a16="http://schemas.microsoft.com/office/drawing/2014/main" id="{D8E39CD8-CD99-4004-99CF-DE275ED3FE64}"/>
              </a:ext>
            </a:extLst>
          </p:cNvPr>
          <p:cNvSpPr/>
          <p:nvPr/>
        </p:nvSpPr>
        <p:spPr>
          <a:xfrm rot="5400000">
            <a:off x="16418970" y="4183121"/>
            <a:ext cx="706561" cy="482107"/>
          </a:xfrm>
          <a:custGeom>
            <a:avLst/>
            <a:gdLst/>
            <a:ahLst/>
            <a:cxnLst/>
            <a:rect l="l" t="t" r="r" b="b"/>
            <a:pathLst>
              <a:path w="706561" h="482107">
                <a:moveTo>
                  <a:pt x="0" y="0"/>
                </a:moveTo>
                <a:lnTo>
                  <a:pt x="706561" y="0"/>
                </a:lnTo>
                <a:lnTo>
                  <a:pt x="706561" y="482107"/>
                </a:lnTo>
                <a:lnTo>
                  <a:pt x="0" y="482107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 l="-168898"/>
            </a:stretch>
          </a:blipFill>
        </p:spPr>
      </p:sp>
      <p:grpSp>
        <p:nvGrpSpPr>
          <p:cNvPr id="169" name="Group 169">
            <a:extLst>
              <a:ext uri="{FF2B5EF4-FFF2-40B4-BE49-F238E27FC236}">
                <a16:creationId xmlns:a16="http://schemas.microsoft.com/office/drawing/2014/main" id="{FB320313-DBAC-4307-8386-B8A72488733E}"/>
              </a:ext>
            </a:extLst>
          </p:cNvPr>
          <p:cNvGrpSpPr/>
          <p:nvPr/>
        </p:nvGrpSpPr>
        <p:grpSpPr>
          <a:xfrm rot="5400000">
            <a:off x="15731213" y="2346027"/>
            <a:ext cx="2084576" cy="2071718"/>
            <a:chOff x="0" y="0"/>
            <a:chExt cx="798009" cy="793087"/>
          </a:xfrm>
        </p:grpSpPr>
        <p:sp>
          <p:nvSpPr>
            <p:cNvPr id="170" name="Freeform 170">
              <a:extLst>
                <a:ext uri="{FF2B5EF4-FFF2-40B4-BE49-F238E27FC236}">
                  <a16:creationId xmlns:a16="http://schemas.microsoft.com/office/drawing/2014/main" id="{60FA77C9-1EAD-4559-A954-36BECE3F2F79}"/>
                </a:ext>
              </a:extLst>
            </p:cNvPr>
            <p:cNvSpPr/>
            <p:nvPr/>
          </p:nvSpPr>
          <p:spPr>
            <a:xfrm>
              <a:off x="0" y="0"/>
              <a:ext cx="798009" cy="793087"/>
            </a:xfrm>
            <a:custGeom>
              <a:avLst/>
              <a:gdLst/>
              <a:ahLst/>
              <a:cxnLst/>
              <a:rect l="l" t="t" r="r" b="b"/>
              <a:pathLst>
                <a:path w="798009" h="793087">
                  <a:moveTo>
                    <a:pt x="129987" y="0"/>
                  </a:moveTo>
                  <a:lnTo>
                    <a:pt x="668022" y="0"/>
                  </a:lnTo>
                  <a:cubicBezTo>
                    <a:pt x="739812" y="0"/>
                    <a:pt x="798009" y="58197"/>
                    <a:pt x="798009" y="129987"/>
                  </a:cubicBezTo>
                  <a:lnTo>
                    <a:pt x="798009" y="663100"/>
                  </a:lnTo>
                  <a:cubicBezTo>
                    <a:pt x="798009" y="697574"/>
                    <a:pt x="784314" y="730637"/>
                    <a:pt x="759936" y="755014"/>
                  </a:cubicBezTo>
                  <a:cubicBezTo>
                    <a:pt x="735559" y="779392"/>
                    <a:pt x="702497" y="793087"/>
                    <a:pt x="668022" y="793087"/>
                  </a:cubicBezTo>
                  <a:lnTo>
                    <a:pt x="129987" y="793087"/>
                  </a:lnTo>
                  <a:cubicBezTo>
                    <a:pt x="58197" y="793087"/>
                    <a:pt x="0" y="734890"/>
                    <a:pt x="0" y="663100"/>
                  </a:cubicBezTo>
                  <a:lnTo>
                    <a:pt x="0" y="129987"/>
                  </a:lnTo>
                  <a:cubicBezTo>
                    <a:pt x="0" y="58197"/>
                    <a:pt x="58197" y="0"/>
                    <a:pt x="129987" y="0"/>
                  </a:cubicBezTo>
                  <a:close/>
                </a:path>
              </a:pathLst>
            </a:custGeom>
            <a:solidFill>
              <a:srgbClr val="DAE0B3"/>
            </a:solidFill>
            <a:ln w="9525" cap="rnd">
              <a:solidFill>
                <a:srgbClr val="F8F8F8"/>
              </a:solidFill>
              <a:prstDash val="solid"/>
              <a:round/>
            </a:ln>
          </p:spPr>
        </p:sp>
        <p:sp>
          <p:nvSpPr>
            <p:cNvPr id="171" name="TextBox 171">
              <a:extLst>
                <a:ext uri="{FF2B5EF4-FFF2-40B4-BE49-F238E27FC236}">
                  <a16:creationId xmlns:a16="http://schemas.microsoft.com/office/drawing/2014/main" id="{9A6149E2-C430-4F4D-97EB-BDBF61275D1A}"/>
                </a:ext>
              </a:extLst>
            </p:cNvPr>
            <p:cNvSpPr txBox="1"/>
            <p:nvPr/>
          </p:nvSpPr>
          <p:spPr>
            <a:xfrm>
              <a:off x="0" y="28575"/>
              <a:ext cx="798009" cy="764512"/>
            </a:xfrm>
            <a:prstGeom prst="rect">
              <a:avLst/>
            </a:prstGeom>
          </p:spPr>
          <p:txBody>
            <a:bodyPr lIns="34950" tIns="34950" rIns="34950" bIns="34950" rtlCol="0" anchor="ctr"/>
            <a:lstStyle/>
            <a:p>
              <a:pPr algn="ctr">
                <a:lnSpc>
                  <a:spcPts val="2775"/>
                </a:lnSpc>
              </a:pPr>
              <a:endParaRPr/>
            </a:p>
          </p:txBody>
        </p:sp>
      </p:grpSp>
      <p:grpSp>
        <p:nvGrpSpPr>
          <p:cNvPr id="172" name="Group 172">
            <a:extLst>
              <a:ext uri="{FF2B5EF4-FFF2-40B4-BE49-F238E27FC236}">
                <a16:creationId xmlns:a16="http://schemas.microsoft.com/office/drawing/2014/main" id="{D6162694-0053-4116-9A36-B6D989D079E5}"/>
              </a:ext>
            </a:extLst>
          </p:cNvPr>
          <p:cNvGrpSpPr/>
          <p:nvPr/>
        </p:nvGrpSpPr>
        <p:grpSpPr>
          <a:xfrm rot="5400000">
            <a:off x="16443182" y="2024681"/>
            <a:ext cx="660637" cy="629836"/>
            <a:chOff x="0" y="0"/>
            <a:chExt cx="826985" cy="788428"/>
          </a:xfrm>
        </p:grpSpPr>
        <p:sp>
          <p:nvSpPr>
            <p:cNvPr id="173" name="Freeform 173">
              <a:extLst>
                <a:ext uri="{FF2B5EF4-FFF2-40B4-BE49-F238E27FC236}">
                  <a16:creationId xmlns:a16="http://schemas.microsoft.com/office/drawing/2014/main" id="{378743F3-E4D1-4DA4-AD4D-290CBBEA2166}"/>
                </a:ext>
              </a:extLst>
            </p:cNvPr>
            <p:cNvSpPr/>
            <p:nvPr/>
          </p:nvSpPr>
          <p:spPr>
            <a:xfrm>
              <a:off x="0" y="0"/>
              <a:ext cx="826985" cy="788428"/>
            </a:xfrm>
            <a:custGeom>
              <a:avLst/>
              <a:gdLst/>
              <a:ahLst/>
              <a:cxnLst/>
              <a:rect l="l" t="t" r="r" b="b"/>
              <a:pathLst>
                <a:path w="826985" h="788428">
                  <a:moveTo>
                    <a:pt x="413493" y="0"/>
                  </a:moveTo>
                  <a:cubicBezTo>
                    <a:pt x="185127" y="0"/>
                    <a:pt x="0" y="176496"/>
                    <a:pt x="0" y="394214"/>
                  </a:cubicBezTo>
                  <a:cubicBezTo>
                    <a:pt x="0" y="611933"/>
                    <a:pt x="185127" y="788428"/>
                    <a:pt x="413493" y="788428"/>
                  </a:cubicBezTo>
                  <a:cubicBezTo>
                    <a:pt x="641858" y="788428"/>
                    <a:pt x="826985" y="611933"/>
                    <a:pt x="826985" y="394214"/>
                  </a:cubicBezTo>
                  <a:cubicBezTo>
                    <a:pt x="826985" y="176496"/>
                    <a:pt x="641858" y="0"/>
                    <a:pt x="413493" y="0"/>
                  </a:cubicBezTo>
                  <a:close/>
                </a:path>
              </a:pathLst>
            </a:custGeom>
            <a:solidFill>
              <a:srgbClr val="F8F8F8"/>
            </a:solidFill>
            <a:ln w="200025" cap="sq">
              <a:solidFill>
                <a:srgbClr val="F8F8F8"/>
              </a:solidFill>
              <a:prstDash val="solid"/>
              <a:miter/>
            </a:ln>
          </p:spPr>
        </p:sp>
        <p:sp>
          <p:nvSpPr>
            <p:cNvPr id="174" name="TextBox 174">
              <a:extLst>
                <a:ext uri="{FF2B5EF4-FFF2-40B4-BE49-F238E27FC236}">
                  <a16:creationId xmlns:a16="http://schemas.microsoft.com/office/drawing/2014/main" id="{45F438CA-76BE-4CAA-B7F1-07307FD771B4}"/>
                </a:ext>
              </a:extLst>
            </p:cNvPr>
            <p:cNvSpPr txBox="1"/>
            <p:nvPr/>
          </p:nvSpPr>
          <p:spPr>
            <a:xfrm>
              <a:off x="77530" y="102490"/>
              <a:ext cx="671925" cy="612023"/>
            </a:xfrm>
            <a:prstGeom prst="rect">
              <a:avLst/>
            </a:prstGeom>
          </p:spPr>
          <p:txBody>
            <a:bodyPr lIns="35153" tIns="35153" rIns="35153" bIns="35153" rtlCol="0" anchor="ctr"/>
            <a:lstStyle/>
            <a:p>
              <a:pPr algn="ctr">
                <a:lnSpc>
                  <a:spcPts val="2775"/>
                </a:lnSpc>
              </a:pPr>
              <a:endParaRPr/>
            </a:p>
          </p:txBody>
        </p:sp>
      </p:grpSp>
      <p:grpSp>
        <p:nvGrpSpPr>
          <p:cNvPr id="175" name="Group 175">
            <a:extLst>
              <a:ext uri="{FF2B5EF4-FFF2-40B4-BE49-F238E27FC236}">
                <a16:creationId xmlns:a16="http://schemas.microsoft.com/office/drawing/2014/main" id="{515FCBFB-571A-4726-9F6B-8CF40B2A849A}"/>
              </a:ext>
            </a:extLst>
          </p:cNvPr>
          <p:cNvGrpSpPr/>
          <p:nvPr/>
        </p:nvGrpSpPr>
        <p:grpSpPr>
          <a:xfrm rot="5400000">
            <a:off x="16459222" y="2040897"/>
            <a:ext cx="628558" cy="597403"/>
            <a:chOff x="0" y="0"/>
            <a:chExt cx="795009" cy="755604"/>
          </a:xfrm>
        </p:grpSpPr>
        <p:sp>
          <p:nvSpPr>
            <p:cNvPr id="176" name="Freeform 176">
              <a:extLst>
                <a:ext uri="{FF2B5EF4-FFF2-40B4-BE49-F238E27FC236}">
                  <a16:creationId xmlns:a16="http://schemas.microsoft.com/office/drawing/2014/main" id="{834A0051-352F-4601-BAFC-6D5348978520}"/>
                </a:ext>
              </a:extLst>
            </p:cNvPr>
            <p:cNvSpPr/>
            <p:nvPr/>
          </p:nvSpPr>
          <p:spPr>
            <a:xfrm>
              <a:off x="0" y="0"/>
              <a:ext cx="795009" cy="755604"/>
            </a:xfrm>
            <a:custGeom>
              <a:avLst/>
              <a:gdLst/>
              <a:ahLst/>
              <a:cxnLst/>
              <a:rect l="l" t="t" r="r" b="b"/>
              <a:pathLst>
                <a:path w="795009" h="755604">
                  <a:moveTo>
                    <a:pt x="397504" y="0"/>
                  </a:moveTo>
                  <a:cubicBezTo>
                    <a:pt x="177969" y="0"/>
                    <a:pt x="0" y="169148"/>
                    <a:pt x="0" y="377802"/>
                  </a:cubicBezTo>
                  <a:cubicBezTo>
                    <a:pt x="0" y="586456"/>
                    <a:pt x="177969" y="755604"/>
                    <a:pt x="397504" y="755604"/>
                  </a:cubicBezTo>
                  <a:cubicBezTo>
                    <a:pt x="617040" y="755604"/>
                    <a:pt x="795009" y="586456"/>
                    <a:pt x="795009" y="377802"/>
                  </a:cubicBezTo>
                  <a:cubicBezTo>
                    <a:pt x="795009" y="169148"/>
                    <a:pt x="617040" y="0"/>
                    <a:pt x="397504" y="0"/>
                  </a:cubicBezTo>
                  <a:close/>
                </a:path>
              </a:pathLst>
            </a:custGeom>
            <a:solidFill>
              <a:srgbClr val="F8F8F8"/>
            </a:solidFill>
            <a:ln w="104775" cap="sq">
              <a:solidFill>
                <a:srgbClr val="ACB75C"/>
              </a:solidFill>
              <a:prstDash val="solid"/>
              <a:miter/>
            </a:ln>
          </p:spPr>
        </p:sp>
        <p:sp>
          <p:nvSpPr>
            <p:cNvPr id="177" name="TextBox 177">
              <a:extLst>
                <a:ext uri="{FF2B5EF4-FFF2-40B4-BE49-F238E27FC236}">
                  <a16:creationId xmlns:a16="http://schemas.microsoft.com/office/drawing/2014/main" id="{E0BCAA8E-3932-40FD-8B90-5A080F2A0F86}"/>
                </a:ext>
              </a:extLst>
            </p:cNvPr>
            <p:cNvSpPr txBox="1"/>
            <p:nvPr/>
          </p:nvSpPr>
          <p:spPr>
            <a:xfrm>
              <a:off x="74532" y="99413"/>
              <a:ext cx="645945" cy="585353"/>
            </a:xfrm>
            <a:prstGeom prst="rect">
              <a:avLst/>
            </a:prstGeom>
          </p:spPr>
          <p:txBody>
            <a:bodyPr lIns="35153" tIns="35153" rIns="35153" bIns="35153" rtlCol="0" anchor="ctr"/>
            <a:lstStyle/>
            <a:p>
              <a:pPr algn="ctr">
                <a:lnSpc>
                  <a:spcPts val="2775"/>
                </a:lnSpc>
              </a:pPr>
              <a:endParaRPr/>
            </a:p>
          </p:txBody>
        </p:sp>
      </p:grpSp>
      <p:sp>
        <p:nvSpPr>
          <p:cNvPr id="178" name="TextBox 178">
            <a:extLst>
              <a:ext uri="{FF2B5EF4-FFF2-40B4-BE49-F238E27FC236}">
                <a16:creationId xmlns:a16="http://schemas.microsoft.com/office/drawing/2014/main" id="{49A47409-D169-41B6-BA16-1B997A1288D2}"/>
              </a:ext>
            </a:extLst>
          </p:cNvPr>
          <p:cNvSpPr txBox="1"/>
          <p:nvPr/>
        </p:nvSpPr>
        <p:spPr>
          <a:xfrm>
            <a:off x="7293592" y="3238500"/>
            <a:ext cx="1773099" cy="1207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36"/>
              </a:lnSpc>
              <a:spcBef>
                <a:spcPct val="0"/>
              </a:spcBef>
            </a:pPr>
            <a:r>
              <a:rPr lang="en-US" sz="1294" b="1" u="none" strike="noStrike" dirty="0">
                <a:solidFill>
                  <a:srgbClr val="11111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Faster access to critical healthcare resources reduces stress and improves outcomes during emergencies.</a:t>
            </a:r>
          </a:p>
        </p:txBody>
      </p:sp>
      <p:sp>
        <p:nvSpPr>
          <p:cNvPr id="179" name="TextBox 179">
            <a:extLst>
              <a:ext uri="{FF2B5EF4-FFF2-40B4-BE49-F238E27FC236}">
                <a16:creationId xmlns:a16="http://schemas.microsoft.com/office/drawing/2014/main" id="{A27AB65C-F672-49AB-B87A-146BD96D6006}"/>
              </a:ext>
            </a:extLst>
          </p:cNvPr>
          <p:cNvSpPr txBox="1"/>
          <p:nvPr/>
        </p:nvSpPr>
        <p:spPr>
          <a:xfrm>
            <a:off x="9442442" y="3378266"/>
            <a:ext cx="1773099" cy="1005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36"/>
              </a:lnSpc>
              <a:spcBef>
                <a:spcPct val="0"/>
              </a:spcBef>
            </a:pPr>
            <a:r>
              <a:rPr lang="en-US" sz="1294" b="1" dirty="0">
                <a:solidFill>
                  <a:srgbClr val="11111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Simplifies resource management, allowing hospitals to focus on patient care which is beneficial.</a:t>
            </a:r>
          </a:p>
        </p:txBody>
      </p:sp>
      <p:sp>
        <p:nvSpPr>
          <p:cNvPr id="180" name="TextBox 180">
            <a:extLst>
              <a:ext uri="{FF2B5EF4-FFF2-40B4-BE49-F238E27FC236}">
                <a16:creationId xmlns:a16="http://schemas.microsoft.com/office/drawing/2014/main" id="{8C7F284C-006F-4DFD-B9FC-232A5C712364}"/>
              </a:ext>
            </a:extLst>
          </p:cNvPr>
          <p:cNvSpPr txBox="1"/>
          <p:nvPr/>
        </p:nvSpPr>
        <p:spPr>
          <a:xfrm>
            <a:off x="11590737" y="3425377"/>
            <a:ext cx="1773099" cy="803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36"/>
              </a:lnSpc>
              <a:spcBef>
                <a:spcPct val="0"/>
              </a:spcBef>
            </a:pPr>
            <a:r>
              <a:rPr lang="en-US" sz="1294" b="1" dirty="0">
                <a:solidFill>
                  <a:srgbClr val="11111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Increased visibility and accessibility lead to better resource utilization.</a:t>
            </a:r>
          </a:p>
        </p:txBody>
      </p:sp>
      <p:sp>
        <p:nvSpPr>
          <p:cNvPr id="181" name="TextBox 181">
            <a:extLst>
              <a:ext uri="{FF2B5EF4-FFF2-40B4-BE49-F238E27FC236}">
                <a16:creationId xmlns:a16="http://schemas.microsoft.com/office/drawing/2014/main" id="{9422F946-8558-4718-9B8B-AD628A2EBFCB}"/>
              </a:ext>
            </a:extLst>
          </p:cNvPr>
          <p:cNvSpPr txBox="1"/>
          <p:nvPr/>
        </p:nvSpPr>
        <p:spPr>
          <a:xfrm>
            <a:off x="13739033" y="3147182"/>
            <a:ext cx="1773099" cy="1005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36"/>
              </a:lnSpc>
              <a:spcBef>
                <a:spcPct val="0"/>
              </a:spcBef>
            </a:pPr>
            <a:r>
              <a:rPr lang="en-US" sz="1294" b="1" dirty="0">
                <a:solidFill>
                  <a:srgbClr val="11111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Overall improvement in healthcare efficiency and reduction in preventable deaths.</a:t>
            </a:r>
          </a:p>
        </p:txBody>
      </p:sp>
      <p:sp>
        <p:nvSpPr>
          <p:cNvPr id="182" name="TextBox 182">
            <a:extLst>
              <a:ext uri="{FF2B5EF4-FFF2-40B4-BE49-F238E27FC236}">
                <a16:creationId xmlns:a16="http://schemas.microsoft.com/office/drawing/2014/main" id="{7FE180D6-53BD-43C4-B539-4812005F4824}"/>
              </a:ext>
            </a:extLst>
          </p:cNvPr>
          <p:cNvSpPr txBox="1"/>
          <p:nvPr/>
        </p:nvSpPr>
        <p:spPr>
          <a:xfrm>
            <a:off x="15886951" y="3425377"/>
            <a:ext cx="1773099" cy="803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36"/>
              </a:lnSpc>
              <a:spcBef>
                <a:spcPct val="0"/>
              </a:spcBef>
            </a:pPr>
            <a:r>
              <a:rPr lang="en-US" sz="1294" b="1" dirty="0">
                <a:solidFill>
                  <a:srgbClr val="11111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Improved data collection leads to better public health policies.</a:t>
            </a:r>
          </a:p>
        </p:txBody>
      </p:sp>
      <p:sp>
        <p:nvSpPr>
          <p:cNvPr id="183" name="Freeform 183">
            <a:extLst>
              <a:ext uri="{FF2B5EF4-FFF2-40B4-BE49-F238E27FC236}">
                <a16:creationId xmlns:a16="http://schemas.microsoft.com/office/drawing/2014/main" id="{FFA9CA78-90EF-4474-B1E4-A1BF06DDC0D1}"/>
              </a:ext>
            </a:extLst>
          </p:cNvPr>
          <p:cNvSpPr/>
          <p:nvPr/>
        </p:nvSpPr>
        <p:spPr>
          <a:xfrm>
            <a:off x="16626511" y="2165490"/>
            <a:ext cx="298306" cy="285289"/>
          </a:xfrm>
          <a:custGeom>
            <a:avLst/>
            <a:gdLst/>
            <a:ahLst/>
            <a:cxnLst/>
            <a:rect l="l" t="t" r="r" b="b"/>
            <a:pathLst>
              <a:path w="298306" h="285289">
                <a:moveTo>
                  <a:pt x="0" y="0"/>
                </a:moveTo>
                <a:lnTo>
                  <a:pt x="298306" y="0"/>
                </a:lnTo>
                <a:lnTo>
                  <a:pt x="298306" y="285288"/>
                </a:lnTo>
                <a:lnTo>
                  <a:pt x="0" y="285288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</p:sp>
      <p:sp>
        <p:nvSpPr>
          <p:cNvPr id="184" name="TextBox 184">
            <a:extLst>
              <a:ext uri="{FF2B5EF4-FFF2-40B4-BE49-F238E27FC236}">
                <a16:creationId xmlns:a16="http://schemas.microsoft.com/office/drawing/2014/main" id="{B729C3D7-1CD3-4FBB-B23E-0060CE03D74A}"/>
              </a:ext>
            </a:extLst>
          </p:cNvPr>
          <p:cNvSpPr txBox="1"/>
          <p:nvPr/>
        </p:nvSpPr>
        <p:spPr>
          <a:xfrm>
            <a:off x="10351175" y="1493604"/>
            <a:ext cx="4363847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2774"/>
              </a:lnSpc>
              <a:spcBef>
                <a:spcPct val="0"/>
              </a:spcBef>
              <a:defRPr sz="2499" b="1">
                <a:ln w="3175">
                  <a:solidFill>
                    <a:schemeClr val="bg1"/>
                  </a:solidFill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 Bold"/>
                <a:ea typeface="Helvetica World Bold"/>
                <a:cs typeface="Helvetica World Bold"/>
              </a:defRPr>
            </a:lvl1pPr>
          </a:lstStyle>
          <a:p>
            <a:r>
              <a:rPr lang="en-US" dirty="0">
                <a:sym typeface="Helvetica World Bold"/>
              </a:rPr>
              <a:t>Impact on Target Audience</a:t>
            </a:r>
          </a:p>
        </p:txBody>
      </p:sp>
      <p:sp>
        <p:nvSpPr>
          <p:cNvPr id="185" name="TextBox 185">
            <a:extLst>
              <a:ext uri="{FF2B5EF4-FFF2-40B4-BE49-F238E27FC236}">
                <a16:creationId xmlns:a16="http://schemas.microsoft.com/office/drawing/2014/main" id="{BB74BAD6-81A5-41A3-BF77-829D7E0EDB39}"/>
              </a:ext>
            </a:extLst>
          </p:cNvPr>
          <p:cNvSpPr txBox="1"/>
          <p:nvPr/>
        </p:nvSpPr>
        <p:spPr>
          <a:xfrm>
            <a:off x="5365466" y="239197"/>
            <a:ext cx="7557067" cy="859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4"/>
              </a:lnSpc>
              <a:spcBef>
                <a:spcPct val="0"/>
              </a:spcBef>
            </a:pPr>
            <a:r>
              <a:rPr lang="en-US" sz="5499" b="1" u="sng">
                <a:solidFill>
                  <a:srgbClr val="111111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IMPACT AND BENEFIT</a:t>
            </a:r>
          </a:p>
        </p:txBody>
      </p:sp>
      <p:sp>
        <p:nvSpPr>
          <p:cNvPr id="186" name="TextBox 186">
            <a:extLst>
              <a:ext uri="{FF2B5EF4-FFF2-40B4-BE49-F238E27FC236}">
                <a16:creationId xmlns:a16="http://schemas.microsoft.com/office/drawing/2014/main" id="{E6A11C5F-5E8A-47B1-979D-F274AB3B1AAC}"/>
              </a:ext>
            </a:extLst>
          </p:cNvPr>
          <p:cNvSpPr txBox="1"/>
          <p:nvPr/>
        </p:nvSpPr>
        <p:spPr>
          <a:xfrm>
            <a:off x="7657344" y="2802483"/>
            <a:ext cx="953256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65"/>
              </a:lnSpc>
              <a:spcBef>
                <a:spcPct val="0"/>
              </a:spcBef>
            </a:pPr>
            <a:r>
              <a:rPr lang="en-US" sz="1500" b="1" dirty="0">
                <a:solidFill>
                  <a:srgbClr val="0E7F89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Patients &amp; Families</a:t>
            </a:r>
          </a:p>
        </p:txBody>
      </p:sp>
      <p:sp>
        <p:nvSpPr>
          <p:cNvPr id="187" name="TextBox 187">
            <a:extLst>
              <a:ext uri="{FF2B5EF4-FFF2-40B4-BE49-F238E27FC236}">
                <a16:creationId xmlns:a16="http://schemas.microsoft.com/office/drawing/2014/main" id="{72D42584-25D4-40E5-A079-13ED3D7E1FF8}"/>
              </a:ext>
            </a:extLst>
          </p:cNvPr>
          <p:cNvSpPr txBox="1"/>
          <p:nvPr/>
        </p:nvSpPr>
        <p:spPr>
          <a:xfrm>
            <a:off x="9753600" y="2878683"/>
            <a:ext cx="1147116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665"/>
              </a:lnSpc>
              <a:spcBef>
                <a:spcPct val="0"/>
              </a:spcBef>
            </a:pPr>
            <a:r>
              <a:rPr lang="en-US" sz="1500" b="1" u="none" strike="noStrike" dirty="0">
                <a:solidFill>
                  <a:srgbClr val="554C8E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Healthcare Providers</a:t>
            </a:r>
          </a:p>
        </p:txBody>
      </p:sp>
      <p:sp>
        <p:nvSpPr>
          <p:cNvPr id="188" name="TextBox 188">
            <a:extLst>
              <a:ext uri="{FF2B5EF4-FFF2-40B4-BE49-F238E27FC236}">
                <a16:creationId xmlns:a16="http://schemas.microsoft.com/office/drawing/2014/main" id="{2EDEFF0C-87D1-430C-A972-18D2D138BA3F}"/>
              </a:ext>
            </a:extLst>
          </p:cNvPr>
          <p:cNvSpPr txBox="1"/>
          <p:nvPr/>
        </p:nvSpPr>
        <p:spPr>
          <a:xfrm>
            <a:off x="11734800" y="2878683"/>
            <a:ext cx="1494372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665"/>
              </a:lnSpc>
              <a:spcBef>
                <a:spcPct val="0"/>
              </a:spcBef>
            </a:pPr>
            <a:r>
              <a:rPr lang="en-US" sz="1500" b="1" u="none" strike="noStrike" dirty="0">
                <a:solidFill>
                  <a:srgbClr val="096515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Blood Banks &amp;</a:t>
            </a:r>
          </a:p>
          <a:p>
            <a:pPr marL="0" lvl="0" indent="0" algn="ctr">
              <a:lnSpc>
                <a:spcPts val="1665"/>
              </a:lnSpc>
              <a:spcBef>
                <a:spcPct val="0"/>
              </a:spcBef>
            </a:pPr>
            <a:r>
              <a:rPr lang="en-US" sz="1500" b="1" u="none" strike="noStrike" dirty="0">
                <a:solidFill>
                  <a:srgbClr val="096515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Pharmacies</a:t>
            </a:r>
          </a:p>
        </p:txBody>
      </p:sp>
      <p:sp>
        <p:nvSpPr>
          <p:cNvPr id="189" name="TextBox 189">
            <a:extLst>
              <a:ext uri="{FF2B5EF4-FFF2-40B4-BE49-F238E27FC236}">
                <a16:creationId xmlns:a16="http://schemas.microsoft.com/office/drawing/2014/main" id="{DD9C619B-E642-41B7-B2F3-00C416340349}"/>
              </a:ext>
            </a:extLst>
          </p:cNvPr>
          <p:cNvSpPr txBox="1"/>
          <p:nvPr/>
        </p:nvSpPr>
        <p:spPr>
          <a:xfrm>
            <a:off x="14283916" y="2850844"/>
            <a:ext cx="683334" cy="235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65"/>
              </a:lnSpc>
              <a:spcBef>
                <a:spcPct val="0"/>
              </a:spcBef>
            </a:pPr>
            <a:r>
              <a:rPr lang="en-US" sz="1500" b="1" u="none" strike="noStrike" dirty="0">
                <a:solidFill>
                  <a:srgbClr val="7C5C0D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Society</a:t>
            </a:r>
          </a:p>
        </p:txBody>
      </p:sp>
      <p:sp>
        <p:nvSpPr>
          <p:cNvPr id="190" name="TextBox 190">
            <a:extLst>
              <a:ext uri="{FF2B5EF4-FFF2-40B4-BE49-F238E27FC236}">
                <a16:creationId xmlns:a16="http://schemas.microsoft.com/office/drawing/2014/main" id="{E5F5EAEB-691D-4879-8F2E-BEE6D166D144}"/>
              </a:ext>
            </a:extLst>
          </p:cNvPr>
          <p:cNvSpPr txBox="1"/>
          <p:nvPr/>
        </p:nvSpPr>
        <p:spPr>
          <a:xfrm>
            <a:off x="16090067" y="2851808"/>
            <a:ext cx="1435933" cy="462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65"/>
              </a:lnSpc>
              <a:spcBef>
                <a:spcPct val="0"/>
              </a:spcBef>
            </a:pPr>
            <a:r>
              <a:rPr lang="en-US" sz="1500" b="1" u="none" strike="noStrike" dirty="0">
                <a:solidFill>
                  <a:srgbClr val="71793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Government &amp; Policymaker</a:t>
            </a:r>
          </a:p>
        </p:txBody>
      </p:sp>
    </p:spTree>
    <p:extLst>
      <p:ext uri="{BB962C8B-B14F-4D97-AF65-F5344CB8AC3E}">
        <p14:creationId xmlns:p14="http://schemas.microsoft.com/office/powerpoint/2010/main" val="41466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485644" y="281756"/>
            <a:ext cx="663340" cy="1320974"/>
          </a:xfrm>
          <a:custGeom>
            <a:avLst/>
            <a:gdLst/>
            <a:ahLst/>
            <a:cxnLst/>
            <a:rect l="l" t="t" r="r" b="b"/>
            <a:pathLst>
              <a:path w="663340" h="1320974">
                <a:moveTo>
                  <a:pt x="0" y="0"/>
                </a:moveTo>
                <a:lnTo>
                  <a:pt x="663340" y="0"/>
                </a:lnTo>
                <a:lnTo>
                  <a:pt x="663340" y="1320974"/>
                </a:lnTo>
                <a:lnTo>
                  <a:pt x="0" y="1320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769647" y="-2236753"/>
            <a:ext cx="5081404" cy="5088021"/>
          </a:xfrm>
          <a:custGeom>
            <a:avLst/>
            <a:gdLst/>
            <a:ahLst/>
            <a:cxnLst/>
            <a:rect l="l" t="t" r="r" b="b"/>
            <a:pathLst>
              <a:path w="5081404" h="5088021">
                <a:moveTo>
                  <a:pt x="0" y="0"/>
                </a:moveTo>
                <a:lnTo>
                  <a:pt x="5081405" y="0"/>
                </a:lnTo>
                <a:lnTo>
                  <a:pt x="5081405" y="5088021"/>
                </a:lnTo>
                <a:lnTo>
                  <a:pt x="0" y="50880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9605107"/>
            <a:ext cx="18288000" cy="681893"/>
            <a:chOff x="0" y="0"/>
            <a:chExt cx="4975356" cy="1855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975356" cy="185513"/>
            </a:xfrm>
            <a:custGeom>
              <a:avLst/>
              <a:gdLst/>
              <a:ahLst/>
              <a:cxnLst/>
              <a:rect l="l" t="t" r="r" b="b"/>
              <a:pathLst>
                <a:path w="4975356" h="185513">
                  <a:moveTo>
                    <a:pt x="0" y="0"/>
                  </a:moveTo>
                  <a:lnTo>
                    <a:pt x="4975356" y="0"/>
                  </a:lnTo>
                  <a:lnTo>
                    <a:pt x="4975356" y="185513"/>
                  </a:lnTo>
                  <a:lnTo>
                    <a:pt x="0" y="185513"/>
                  </a:lnTo>
                  <a:close/>
                </a:path>
              </a:pathLst>
            </a:custGeom>
            <a:solidFill>
              <a:srgbClr val="7330A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28575"/>
              <a:ext cx="4975356" cy="1569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74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954250" y="3109022"/>
            <a:ext cx="12379500" cy="5143854"/>
            <a:chOff x="0" y="0"/>
            <a:chExt cx="3367915" cy="13994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67915" cy="1399415"/>
            </a:xfrm>
            <a:custGeom>
              <a:avLst/>
              <a:gdLst/>
              <a:ahLst/>
              <a:cxnLst/>
              <a:rect l="l" t="t" r="r" b="b"/>
              <a:pathLst>
                <a:path w="3367915" h="1399415">
                  <a:moveTo>
                    <a:pt x="6879" y="0"/>
                  </a:moveTo>
                  <a:lnTo>
                    <a:pt x="3361036" y="0"/>
                  </a:lnTo>
                  <a:cubicBezTo>
                    <a:pt x="3362860" y="0"/>
                    <a:pt x="3364610" y="725"/>
                    <a:pt x="3365900" y="2015"/>
                  </a:cubicBezTo>
                  <a:cubicBezTo>
                    <a:pt x="3367190" y="3305"/>
                    <a:pt x="3367915" y="5055"/>
                    <a:pt x="3367915" y="6879"/>
                  </a:cubicBezTo>
                  <a:lnTo>
                    <a:pt x="3367915" y="1392536"/>
                  </a:lnTo>
                  <a:cubicBezTo>
                    <a:pt x="3367915" y="1394361"/>
                    <a:pt x="3367190" y="1396110"/>
                    <a:pt x="3365900" y="1397400"/>
                  </a:cubicBezTo>
                  <a:cubicBezTo>
                    <a:pt x="3364610" y="1398690"/>
                    <a:pt x="3362860" y="1399415"/>
                    <a:pt x="3361036" y="1399415"/>
                  </a:cubicBezTo>
                  <a:lnTo>
                    <a:pt x="6879" y="1399415"/>
                  </a:lnTo>
                  <a:cubicBezTo>
                    <a:pt x="5055" y="1399415"/>
                    <a:pt x="3305" y="1398690"/>
                    <a:pt x="2015" y="1397400"/>
                  </a:cubicBezTo>
                  <a:cubicBezTo>
                    <a:pt x="725" y="1396110"/>
                    <a:pt x="0" y="1394361"/>
                    <a:pt x="0" y="1392536"/>
                  </a:cubicBezTo>
                  <a:lnTo>
                    <a:pt x="0" y="6879"/>
                  </a:lnTo>
                  <a:cubicBezTo>
                    <a:pt x="0" y="5055"/>
                    <a:pt x="725" y="3305"/>
                    <a:pt x="2015" y="2015"/>
                  </a:cubicBezTo>
                  <a:cubicBezTo>
                    <a:pt x="3305" y="725"/>
                    <a:pt x="5055" y="0"/>
                    <a:pt x="6879" y="0"/>
                  </a:cubicBezTo>
                  <a:close/>
                </a:path>
              </a:pathLst>
            </a:custGeom>
            <a:solidFill>
              <a:srgbClr val="51167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28575"/>
              <a:ext cx="3367915" cy="13708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74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501612" y="2293265"/>
            <a:ext cx="5700469" cy="5700469"/>
          </a:xfrm>
          <a:custGeom>
            <a:avLst/>
            <a:gdLst/>
            <a:ahLst/>
            <a:cxnLst/>
            <a:rect l="l" t="t" r="r" b="b"/>
            <a:pathLst>
              <a:path w="5700469" h="5700469">
                <a:moveTo>
                  <a:pt x="0" y="0"/>
                </a:moveTo>
                <a:lnTo>
                  <a:pt x="5700469" y="0"/>
                </a:lnTo>
                <a:lnTo>
                  <a:pt x="5700469" y="5700470"/>
                </a:lnTo>
                <a:lnTo>
                  <a:pt x="0" y="57004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365679" y="1170977"/>
            <a:ext cx="7556642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10"/>
              </a:lnSpc>
              <a:spcBef>
                <a:spcPct val="0"/>
              </a:spcBef>
            </a:pPr>
            <a:r>
              <a:rPr lang="en-US" sz="10099" b="1" dirty="0">
                <a:solidFill>
                  <a:srgbClr val="061D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 Bold"/>
                <a:ea typeface="Helvetica World Bold"/>
                <a:cs typeface="Helvetica World Bold"/>
                <a:sym typeface="Helvetica World Bold"/>
              </a:rPr>
              <a:t>THANK YOU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758764" y="3434661"/>
            <a:ext cx="2770471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3"/>
              </a:lnSpc>
              <a:spcBef>
                <a:spcPct val="0"/>
              </a:spcBef>
            </a:pPr>
            <a:r>
              <a:rPr lang="en-US" sz="3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 Bold"/>
                <a:ea typeface="Helvetica World Bold"/>
                <a:cs typeface="Helvetica World Bold"/>
                <a:sym typeface="Helvetica World Bold"/>
              </a:rPr>
              <a:t>ABOUT TEAM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116269" y="4396709"/>
            <a:ext cx="6055462" cy="1101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4"/>
              </a:lnSpc>
            </a:pPr>
            <a:r>
              <a:rPr lang="en-US" sz="24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 Bold"/>
                <a:ea typeface="Helvetica World Bold"/>
                <a:cs typeface="Helvetica World Bold"/>
                <a:sym typeface="Helvetica World Bold"/>
              </a:rPr>
              <a:t>(NAME,   BRANCH,   YEAR,   EMAIL   ID, </a:t>
            </a:r>
          </a:p>
          <a:p>
            <a:pPr algn="l">
              <a:lnSpc>
                <a:spcPts val="2774"/>
              </a:lnSpc>
            </a:pPr>
            <a:r>
              <a:rPr lang="en-US" sz="2499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 Bold"/>
                <a:ea typeface="Helvetica World Bold"/>
                <a:cs typeface="Helvetica World Bold"/>
                <a:sym typeface="Helvetica World Bold"/>
              </a:rPr>
              <a:t>MOBILE NUMBER)</a:t>
            </a:r>
          </a:p>
          <a:p>
            <a:pPr algn="ctr">
              <a:lnSpc>
                <a:spcPts val="2774"/>
              </a:lnSpc>
              <a:spcBef>
                <a:spcPct val="0"/>
              </a:spcBef>
            </a:pPr>
            <a:endParaRPr lang="en-US" sz="24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World Bold"/>
              <a:ea typeface="Helvetica World Bold"/>
              <a:cs typeface="Helvetica World Bold"/>
              <a:sym typeface="Helvetica World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976</Words>
  <Application>Microsoft Office PowerPoint</Application>
  <PresentationFormat>Custom</PresentationFormat>
  <Paragraphs>182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Sensei</vt:lpstr>
      <vt:lpstr>Arial</vt:lpstr>
      <vt:lpstr>TT Trailers</vt:lpstr>
      <vt:lpstr>Calibri</vt:lpstr>
      <vt:lpstr>Helvetica World Bold</vt:lpstr>
      <vt:lpstr>Helvetica World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MOHAMMAD MUSTAFA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Integrated Healthcare Coordination Platform</dc:title>
  <dc:subject/>
  <dc:creator>MOHAMMAD MUSTAFA</dc:creator>
  <cp:lastModifiedBy>Ayan Ahmad Farooque</cp:lastModifiedBy>
  <cp:revision>13</cp:revision>
  <dcterms:created xsi:type="dcterms:W3CDTF">2006-08-16T00:00:00Z</dcterms:created>
  <dcterms:modified xsi:type="dcterms:W3CDTF">2025-01-13T13:46:03Z</dcterms:modified>
  <cp:category>Healthcare</cp:category>
  <dc:identifier>DAGbjLYM6Dw</dc:identifier>
</cp:coreProperties>
</file>